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301" r:id="rId2"/>
    <p:sldId id="302" r:id="rId3"/>
    <p:sldId id="266" r:id="rId4"/>
    <p:sldId id="267" r:id="rId5"/>
    <p:sldId id="268" r:id="rId6"/>
    <p:sldId id="269" r:id="rId7"/>
    <p:sldId id="303" r:id="rId8"/>
    <p:sldId id="304" r:id="rId9"/>
    <p:sldId id="270" r:id="rId10"/>
    <p:sldId id="306" r:id="rId11"/>
    <p:sldId id="271" r:id="rId12"/>
    <p:sldId id="305" r:id="rId13"/>
    <p:sldId id="273" r:id="rId14"/>
    <p:sldId id="274" r:id="rId15"/>
    <p:sldId id="276" r:id="rId16"/>
    <p:sldId id="277" r:id="rId17"/>
    <p:sldId id="278" r:id="rId18"/>
    <p:sldId id="279" r:id="rId19"/>
    <p:sldId id="280" r:id="rId20"/>
    <p:sldId id="281" r:id="rId21"/>
    <p:sldId id="283" r:id="rId22"/>
    <p:sldId id="282" r:id="rId23"/>
    <p:sldId id="308" r:id="rId24"/>
    <p:sldId id="285" r:id="rId25"/>
    <p:sldId id="290" r:id="rId26"/>
    <p:sldId id="307" r:id="rId27"/>
    <p:sldId id="286" r:id="rId28"/>
    <p:sldId id="287" r:id="rId29"/>
    <p:sldId id="288" r:id="rId30"/>
    <p:sldId id="289" r:id="rId31"/>
    <p:sldId id="309" r:id="rId32"/>
    <p:sldId id="291" r:id="rId33"/>
    <p:sldId id="292" r:id="rId34"/>
    <p:sldId id="293" r:id="rId35"/>
    <p:sldId id="294" r:id="rId36"/>
    <p:sldId id="295" r:id="rId37"/>
    <p:sldId id="300" r:id="rId38"/>
    <p:sldId id="311" r:id="rId39"/>
    <p:sldId id="313" r:id="rId40"/>
    <p:sldId id="312" r:id="rId41"/>
    <p:sldId id="296" r:id="rId42"/>
    <p:sldId id="315" r:id="rId43"/>
    <p:sldId id="314" r:id="rId44"/>
    <p:sldId id="318" r:id="rId45"/>
    <p:sldId id="299" r:id="rId46"/>
    <p:sldId id="317"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394294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3794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786353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79441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3026549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8" name="Date Placeholder 7"/>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16358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2" name="Date Placeholder 1"/>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40381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smtClean="0"/>
              <a:t>Klik om de stijl te bewerken</a:t>
            </a:r>
            <a:endParaRPr lang="en-US" dirty="0"/>
          </a:p>
        </p:txBody>
      </p:sp>
      <p:sp>
        <p:nvSpPr>
          <p:cNvPr id="2" name="Date Placeholder 1"/>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360507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8454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nl-NL" smtClean="0"/>
              <a:t>Klik om de stijl te bewerken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8" name="Date Placeholder 7"/>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373134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8" name="Date Placeholder 7"/>
          <p:cNvSpPr>
            <a:spLocks noGrp="1"/>
          </p:cNvSpPr>
          <p:nvPr>
            <p:ph type="dt" sz="half" idx="10"/>
          </p:nvPr>
        </p:nvSpPr>
        <p:spPr/>
        <p:txBody>
          <a:bodyPr/>
          <a:lstStyle/>
          <a:p>
            <a:fld id="{96DFF08F-DC6B-4601-B491-B0F83F6DD2DA}" type="datetimeFigureOut">
              <a:rPr lang="en-US" smtClean="0"/>
              <a:t>5/29/2018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588816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6DFF08F-DC6B-4601-B491-B0F83F6DD2DA}" type="datetimeFigureOut">
              <a:rPr lang="en-US" smtClean="0"/>
              <a:pPr/>
              <a:t>5/29/2018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7393833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6.gif"/><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3.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hyperlink" Target="https://nl.wikipedia.org/wiki/Zeeniveau" TargetMode="External"/><Relationship Id="rId5" Type="http://schemas.openxmlformats.org/officeDocument/2006/relationships/image" Target="../media/image3.jp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www.vaarbewijs.nl/proefexamens-vbi-openbaar/items/1.html" TargetMode="External"/><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www.vaarbewijs.nl/proefexamens-vbi-openbaar/items/1.html" TargetMode="Externa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00015" y="1227909"/>
            <a:ext cx="7345367" cy="1719072"/>
          </a:xfrm>
        </p:spPr>
        <p:txBody>
          <a:bodyPr/>
          <a:lstStyle/>
          <a:p>
            <a:r>
              <a:rPr lang="nl-NL" dirty="0" smtClean="0"/>
              <a:t>Les 3 </a:t>
            </a:r>
            <a:br>
              <a:rPr lang="nl-NL" dirty="0" smtClean="0"/>
            </a:br>
            <a:r>
              <a:rPr lang="nl-NL" dirty="0" smtClean="0"/>
              <a:t>Klein vaarbewijs 1 en 2</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6751" y="6010927"/>
            <a:ext cx="1355317" cy="847073"/>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8008" y="0"/>
            <a:ext cx="1316129" cy="683770"/>
          </a:xfrm>
          <a:prstGeom prst="rect">
            <a:avLst/>
          </a:prstGeom>
        </p:spPr>
      </p:pic>
    </p:spTree>
    <p:extLst>
      <p:ext uri="{BB962C8B-B14F-4D97-AF65-F5344CB8AC3E}">
        <p14:creationId xmlns:p14="http://schemas.microsoft.com/office/powerpoint/2010/main" val="3150341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290" y="375193"/>
            <a:ext cx="8334103" cy="6222797"/>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562" y="6010927"/>
            <a:ext cx="1355317" cy="847073"/>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819" y="0"/>
            <a:ext cx="1316129" cy="683770"/>
          </a:xfrm>
          <a:prstGeom prst="rect">
            <a:avLst/>
          </a:prstGeom>
        </p:spPr>
      </p:pic>
    </p:spTree>
    <p:extLst>
      <p:ext uri="{BB962C8B-B14F-4D97-AF65-F5344CB8AC3E}">
        <p14:creationId xmlns:p14="http://schemas.microsoft.com/office/powerpoint/2010/main" val="463724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97" y="1195825"/>
            <a:ext cx="6243637"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620" y="1195825"/>
            <a:ext cx="6441979"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smtClean="0"/>
              <a:t>Rode en groene boeien</a:t>
            </a:r>
            <a:endParaRPr lang="nl-NL" dirty="0"/>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7562" y="6010927"/>
            <a:ext cx="1355317" cy="847073"/>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8819" y="0"/>
            <a:ext cx="1316129" cy="683770"/>
          </a:xfrm>
          <a:prstGeom prst="rect">
            <a:avLst/>
          </a:prstGeom>
        </p:spPr>
      </p:pic>
    </p:spTree>
    <p:extLst>
      <p:ext uri="{BB962C8B-B14F-4D97-AF65-F5344CB8AC3E}">
        <p14:creationId xmlns:p14="http://schemas.microsoft.com/office/powerpoint/2010/main" val="416158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17542" y="-99928"/>
            <a:ext cx="8326011" cy="2462213"/>
          </a:xfrm>
          <a:prstGeom prst="rect">
            <a:avLst/>
          </a:prstGeom>
        </p:spPr>
        <p:txBody>
          <a:bodyPr wrap="square">
            <a:spAutoFit/>
          </a:bodyPr>
          <a:lstStyle/>
          <a:p>
            <a:endParaRPr lang="nl-NL" sz="2200" dirty="0">
              <a:latin typeface="Tahoma" panose="020B0604030504040204" pitchFamily="34" charset="0"/>
              <a:ea typeface="Tahoma" panose="020B0604030504040204" pitchFamily="34" charset="0"/>
              <a:cs typeface="Tahoma" panose="020B0604030504040204" pitchFamily="34" charset="0"/>
            </a:endParaRPr>
          </a:p>
          <a:p>
            <a:endParaRPr lang="nl-NL" sz="2200" dirty="0">
              <a:latin typeface="Tahoma" panose="020B0604030504040204" pitchFamily="34" charset="0"/>
              <a:ea typeface="Tahoma" panose="020B0604030504040204" pitchFamily="34" charset="0"/>
              <a:cs typeface="Tahoma" panose="020B0604030504040204" pitchFamily="34" charset="0"/>
            </a:endParaRPr>
          </a:p>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Dezelfde kleuren, lichtenkleur en toptekens als de markering op het water, hebben de eerste "palen" (vuurtorentjes) op de havenhoofden. Deze hebben echter geen nummering of afkorting van de havennaam of de naam van de vaarweg. </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2538786"/>
            <a:ext cx="5037909" cy="3335647"/>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151" y="4083083"/>
            <a:ext cx="3996188" cy="1764983"/>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7562" y="6010927"/>
            <a:ext cx="1355317" cy="847073"/>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8819" y="0"/>
            <a:ext cx="1316129" cy="683770"/>
          </a:xfrm>
          <a:prstGeom prst="rect">
            <a:avLst/>
          </a:prstGeom>
        </p:spPr>
      </p:pic>
      <p:pic>
        <p:nvPicPr>
          <p:cNvPr id="8" name="Afbeelding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794" y="896571"/>
            <a:ext cx="1162050" cy="2381250"/>
          </a:xfrm>
          <a:prstGeom prst="rect">
            <a:avLst/>
          </a:prstGeom>
        </p:spPr>
      </p:pic>
      <p:sp>
        <p:nvSpPr>
          <p:cNvPr id="9" name="Tekstvak 8"/>
          <p:cNvSpPr txBox="1"/>
          <p:nvPr/>
        </p:nvSpPr>
        <p:spPr>
          <a:xfrm>
            <a:off x="3229509" y="6010926"/>
            <a:ext cx="1451038" cy="369332"/>
          </a:xfrm>
          <a:prstGeom prst="rect">
            <a:avLst/>
          </a:prstGeom>
          <a:noFill/>
        </p:spPr>
        <p:txBody>
          <a:bodyPr wrap="none" rtlCol="0">
            <a:spAutoFit/>
          </a:bodyPr>
          <a:lstStyle/>
          <a:p>
            <a:r>
              <a:rPr lang="nl-NL" dirty="0" smtClean="0"/>
              <a:t>Haveningang</a:t>
            </a:r>
            <a:endParaRPr lang="nl-NL" dirty="0"/>
          </a:p>
        </p:txBody>
      </p:sp>
      <p:sp>
        <p:nvSpPr>
          <p:cNvPr id="10" name="Tekstvak 9"/>
          <p:cNvSpPr txBox="1"/>
          <p:nvPr/>
        </p:nvSpPr>
        <p:spPr>
          <a:xfrm>
            <a:off x="6725151" y="6010926"/>
            <a:ext cx="1582484" cy="369332"/>
          </a:xfrm>
          <a:prstGeom prst="rect">
            <a:avLst/>
          </a:prstGeom>
          <a:noFill/>
        </p:spPr>
        <p:txBody>
          <a:bodyPr wrap="none" rtlCol="0">
            <a:spAutoFit/>
          </a:bodyPr>
          <a:lstStyle/>
          <a:p>
            <a:r>
              <a:rPr lang="nl-NL" dirty="0" smtClean="0"/>
              <a:t>Riviermonding</a:t>
            </a:r>
            <a:endParaRPr lang="nl-NL" dirty="0"/>
          </a:p>
        </p:txBody>
      </p:sp>
      <p:sp>
        <p:nvSpPr>
          <p:cNvPr id="11" name="Tekstvak 10"/>
          <p:cNvSpPr txBox="1"/>
          <p:nvPr/>
        </p:nvSpPr>
        <p:spPr>
          <a:xfrm>
            <a:off x="7152693" y="3294480"/>
            <a:ext cx="3782527" cy="646331"/>
          </a:xfrm>
          <a:prstGeom prst="rect">
            <a:avLst/>
          </a:prstGeom>
          <a:noFill/>
        </p:spPr>
        <p:txBody>
          <a:bodyPr wrap="square" rtlCol="0">
            <a:spAutoFit/>
          </a:bodyPr>
          <a:lstStyle/>
          <a:p>
            <a:r>
              <a:rPr lang="nl-NL" dirty="0" smtClean="0"/>
              <a:t>Driehoek met de punt naar boven of groenlicht ‘s nachts </a:t>
            </a:r>
            <a:endParaRPr lang="nl-NL" dirty="0"/>
          </a:p>
        </p:txBody>
      </p:sp>
    </p:spTree>
    <p:extLst>
      <p:ext uri="{BB962C8B-B14F-4D97-AF65-F5344CB8AC3E}">
        <p14:creationId xmlns:p14="http://schemas.microsoft.com/office/powerpoint/2010/main" val="2985996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515" y="468586"/>
            <a:ext cx="4320369" cy="3319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562" y="6010927"/>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819" y="0"/>
            <a:ext cx="1316129" cy="683770"/>
          </a:xfrm>
          <a:prstGeom prst="rect">
            <a:avLst/>
          </a:prstGeom>
        </p:spPr>
      </p:pic>
      <p:pic>
        <p:nvPicPr>
          <p:cNvPr id="2" name="Afbeelding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130" y="964292"/>
            <a:ext cx="4094247" cy="5371194"/>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spTree>
    <p:extLst>
      <p:ext uri="{BB962C8B-B14F-4D97-AF65-F5344CB8AC3E}">
        <p14:creationId xmlns:p14="http://schemas.microsoft.com/office/powerpoint/2010/main" val="3013029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2919" y="1123837"/>
            <a:ext cx="3639812" cy="4601183"/>
          </a:xfrm>
        </p:spPr>
        <p:txBody>
          <a:bodyPr>
            <a:normAutofit/>
          </a:bodyPr>
          <a:lstStyle/>
          <a:p>
            <a:r>
              <a:rPr lang="nl-NL" sz="3200" dirty="0" smtClean="0"/>
              <a:t>Scheidingstonnen</a:t>
            </a:r>
            <a:endParaRPr lang="nl-NL"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448" y="1361353"/>
            <a:ext cx="4464496" cy="5107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spTree>
    <p:extLst>
      <p:ext uri="{BB962C8B-B14F-4D97-AF65-F5344CB8AC3E}">
        <p14:creationId xmlns:p14="http://schemas.microsoft.com/office/powerpoint/2010/main" val="1868188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8963"/>
          <a:stretch/>
        </p:blipFill>
        <p:spPr bwMode="auto">
          <a:xfrm>
            <a:off x="6688766" y="483476"/>
            <a:ext cx="4175375" cy="297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586"/>
          <a:stretch/>
        </p:blipFill>
        <p:spPr bwMode="auto">
          <a:xfrm>
            <a:off x="1522950" y="3510454"/>
            <a:ext cx="4175375" cy="287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t>Scheidingstonnen</a:t>
            </a:r>
          </a:p>
          <a:p>
            <a:endParaRPr lang="nl-NL"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spTree>
    <p:extLst>
      <p:ext uri="{BB962C8B-B14F-4D97-AF65-F5344CB8AC3E}">
        <p14:creationId xmlns:p14="http://schemas.microsoft.com/office/powerpoint/2010/main" val="1293675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508" y="1052737"/>
            <a:ext cx="8640960" cy="471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spTree>
    <p:extLst>
      <p:ext uri="{BB962C8B-B14F-4D97-AF65-F5344CB8AC3E}">
        <p14:creationId xmlns:p14="http://schemas.microsoft.com/office/powerpoint/2010/main" val="1823903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546" y="908720"/>
            <a:ext cx="8316923"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spTree>
    <p:extLst>
      <p:ext uri="{BB962C8B-B14F-4D97-AF65-F5344CB8AC3E}">
        <p14:creationId xmlns:p14="http://schemas.microsoft.com/office/powerpoint/2010/main" val="943844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055" y="389343"/>
            <a:ext cx="4848062" cy="600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t>Scheidingstonnen</a:t>
            </a:r>
          </a:p>
          <a:p>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spTree>
    <p:extLst>
      <p:ext uri="{BB962C8B-B14F-4D97-AF65-F5344CB8AC3E}">
        <p14:creationId xmlns:p14="http://schemas.microsoft.com/office/powerpoint/2010/main" val="3374224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613" y="1571241"/>
            <a:ext cx="8745887" cy="477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t>Scheidingstonnen</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spTree>
    <p:extLst>
      <p:ext uri="{BB962C8B-B14F-4D97-AF65-F5344CB8AC3E}">
        <p14:creationId xmlns:p14="http://schemas.microsoft.com/office/powerpoint/2010/main" val="769754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69848" y="1358537"/>
            <a:ext cx="6650302" cy="2312126"/>
          </a:xfrm>
        </p:spPr>
        <p:txBody>
          <a:bodyPr>
            <a:normAutofit fontScale="90000"/>
          </a:bodyPr>
          <a:lstStyle/>
          <a:p>
            <a:r>
              <a:rPr lang="nl-NL" dirty="0" smtClean="0"/>
              <a:t>Inhoud</a:t>
            </a:r>
            <a:br>
              <a:rPr lang="nl-NL" dirty="0" smtClean="0"/>
            </a:br>
            <a:r>
              <a:rPr lang="nl-NL" dirty="0"/>
              <a:t/>
            </a:r>
            <a:br>
              <a:rPr lang="nl-NL" dirty="0"/>
            </a:br>
            <a:endParaRPr lang="nl-NL" dirty="0"/>
          </a:p>
        </p:txBody>
      </p:sp>
      <p:sp>
        <p:nvSpPr>
          <p:cNvPr id="3" name="Ondertitel 2"/>
          <p:cNvSpPr>
            <a:spLocks noGrp="1"/>
          </p:cNvSpPr>
          <p:nvPr>
            <p:ph type="subTitle" idx="1"/>
          </p:nvPr>
        </p:nvSpPr>
        <p:spPr/>
        <p:txBody>
          <a:bodyPr/>
          <a:lstStyle/>
          <a:p>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6751" y="6010927"/>
            <a:ext cx="1355317" cy="847073"/>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8008" y="0"/>
            <a:ext cx="1316129" cy="683770"/>
          </a:xfrm>
          <a:prstGeom prst="rect">
            <a:avLst/>
          </a:prstGeom>
        </p:spPr>
      </p:pic>
      <p:sp>
        <p:nvSpPr>
          <p:cNvPr id="5" name="Tekstvak 4"/>
          <p:cNvSpPr txBox="1"/>
          <p:nvPr/>
        </p:nvSpPr>
        <p:spPr>
          <a:xfrm>
            <a:off x="2638697" y="2483847"/>
            <a:ext cx="1263487" cy="2308324"/>
          </a:xfrm>
          <a:prstGeom prst="rect">
            <a:avLst/>
          </a:prstGeom>
          <a:noFill/>
        </p:spPr>
        <p:txBody>
          <a:bodyPr wrap="none" rtlCol="0">
            <a:spAutoFit/>
          </a:bodyPr>
          <a:lstStyle/>
          <a:p>
            <a:r>
              <a:rPr lang="nl-NL" dirty="0" smtClean="0"/>
              <a:t>Bakens</a:t>
            </a:r>
          </a:p>
          <a:p>
            <a:r>
              <a:rPr lang="nl-NL" dirty="0" smtClean="0"/>
              <a:t>Boeien</a:t>
            </a:r>
          </a:p>
          <a:p>
            <a:r>
              <a:rPr lang="nl-NL" dirty="0" smtClean="0"/>
              <a:t>Tonnen</a:t>
            </a:r>
          </a:p>
          <a:p>
            <a:r>
              <a:rPr lang="nl-NL" dirty="0" smtClean="0"/>
              <a:t>Lateraal</a:t>
            </a:r>
          </a:p>
          <a:p>
            <a:r>
              <a:rPr lang="nl-NL" dirty="0" smtClean="0"/>
              <a:t>Cardinaal</a:t>
            </a:r>
          </a:p>
          <a:p>
            <a:r>
              <a:rPr lang="nl-NL" dirty="0" smtClean="0"/>
              <a:t>Kaart lezen</a:t>
            </a:r>
          </a:p>
          <a:p>
            <a:r>
              <a:rPr lang="nl-NL" dirty="0" smtClean="0"/>
              <a:t>Meteo</a:t>
            </a:r>
          </a:p>
          <a:p>
            <a:endParaRPr lang="nl-NL" dirty="0"/>
          </a:p>
        </p:txBody>
      </p:sp>
    </p:spTree>
    <p:extLst>
      <p:ext uri="{BB962C8B-B14F-4D97-AF65-F5344CB8AC3E}">
        <p14:creationId xmlns:p14="http://schemas.microsoft.com/office/powerpoint/2010/main" val="1549290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541" y="1561926"/>
            <a:ext cx="8925907" cy="486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t>Scheidingstonnen</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spTree>
    <p:extLst>
      <p:ext uri="{BB962C8B-B14F-4D97-AF65-F5344CB8AC3E}">
        <p14:creationId xmlns:p14="http://schemas.microsoft.com/office/powerpoint/2010/main" val="6226205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10000" y="2413338"/>
            <a:ext cx="4572000" cy="523220"/>
          </a:xfrm>
          <a:prstGeom prst="rect">
            <a:avLst/>
          </a:prstGeom>
        </p:spPr>
        <p:txBody>
          <a:bodyPr>
            <a:spAutoFit/>
          </a:bodyPr>
          <a:lstStyle/>
          <a:p>
            <a:endParaRPr lang="nl-NL" sz="2800" dirty="0"/>
          </a:p>
        </p:txBody>
      </p:sp>
      <p:sp>
        <p:nvSpPr>
          <p:cNvPr id="3" name="Rechthoek 2"/>
          <p:cNvSpPr/>
          <p:nvPr/>
        </p:nvSpPr>
        <p:spPr>
          <a:xfrm>
            <a:off x="3143672" y="-4421475"/>
            <a:ext cx="5544616" cy="523220"/>
          </a:xfrm>
          <a:prstGeom prst="rect">
            <a:avLst/>
          </a:prstGeom>
        </p:spPr>
        <p:txBody>
          <a:bodyPr wrap="square">
            <a:spAutoFit/>
          </a:bodyPr>
          <a:lstStyle/>
          <a:p>
            <a:pPr lvl="0"/>
            <a:r>
              <a:rPr lang="nl-NL" sz="2800" dirty="0">
                <a:solidFill>
                  <a:prstClr val="black"/>
                </a:solidFill>
              </a:rPr>
              <a:t>l</a:t>
            </a:r>
          </a:p>
        </p:txBody>
      </p:sp>
      <p:sp>
        <p:nvSpPr>
          <p:cNvPr id="4" name="Rechthoek 3"/>
          <p:cNvSpPr/>
          <p:nvPr/>
        </p:nvSpPr>
        <p:spPr>
          <a:xfrm>
            <a:off x="1253716" y="1798289"/>
            <a:ext cx="9180194" cy="2462213"/>
          </a:xfrm>
          <a:prstGeom prst="rect">
            <a:avLst/>
          </a:prstGeom>
        </p:spPr>
        <p:txBody>
          <a:bodyPr wrap="square">
            <a:spAutoFit/>
          </a:bodyPr>
          <a:lstStyle/>
          <a:p>
            <a:r>
              <a:rPr lang="nl-NL" sz="2200" dirty="0">
                <a:latin typeface="Tahoma" panose="020B0604030504040204" pitchFamily="34" charset="0"/>
                <a:ea typeface="Tahoma" panose="020B0604030504040204" pitchFamily="34" charset="0"/>
                <a:cs typeface="Tahoma" panose="020B0604030504040204" pitchFamily="34" charset="0"/>
              </a:rPr>
              <a:t>Veilig vaarwater</a:t>
            </a:r>
          </a:p>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Een boei welke veilig vaarwater aangeeft, kan je gerust aan alle kanten passeren. </a:t>
            </a:r>
            <a:r>
              <a:rPr lang="nl-NL" sz="2200" dirty="0" smtClean="0">
                <a:latin typeface="Tahoma" panose="020B0604030504040204" pitchFamily="34" charset="0"/>
                <a:ea typeface="Tahoma" panose="020B0604030504040204" pitchFamily="34" charset="0"/>
                <a:cs typeface="Tahoma" panose="020B0604030504040204" pitchFamily="34" charset="0"/>
              </a:rPr>
              <a:t>(let op diepte vaarwater) Ze </a:t>
            </a:r>
            <a:r>
              <a:rPr lang="nl-NL" sz="2200" dirty="0">
                <a:latin typeface="Tahoma" panose="020B0604030504040204" pitchFamily="34" charset="0"/>
                <a:ea typeface="Tahoma" panose="020B0604030504040204" pitchFamily="34" charset="0"/>
                <a:cs typeface="Tahoma" panose="020B0604030504040204" pitchFamily="34" charset="0"/>
              </a:rPr>
              <a:t>dienen als oriëntatiepunt. Op het IJsselmeer liggen een aantal.</a:t>
            </a:r>
          </a:p>
          <a:p>
            <a:r>
              <a:rPr lang="nl-NL" sz="2200" dirty="0">
                <a:latin typeface="Tahoma" panose="020B0604030504040204" pitchFamily="34" charset="0"/>
                <a:ea typeface="Tahoma" panose="020B0604030504040204" pitchFamily="34" charset="0"/>
                <a:cs typeface="Tahoma" panose="020B0604030504040204" pitchFamily="34" charset="0"/>
              </a:rPr>
              <a:t>De kleur is rood-wit verticaal gestreept. Deze boeien </a:t>
            </a:r>
            <a:r>
              <a:rPr lang="nl-NL" sz="2200" dirty="0" smtClean="0">
                <a:latin typeface="Tahoma" panose="020B0604030504040204" pitchFamily="34" charset="0"/>
                <a:ea typeface="Tahoma" panose="020B0604030504040204" pitchFamily="34" charset="0"/>
                <a:cs typeface="Tahoma" panose="020B0604030504040204" pitchFamily="34" charset="0"/>
              </a:rPr>
              <a:t>behoren ook </a:t>
            </a:r>
            <a:r>
              <a:rPr lang="nl-NL" sz="2200" dirty="0">
                <a:latin typeface="Tahoma" panose="020B0604030504040204" pitchFamily="34" charset="0"/>
                <a:ea typeface="Tahoma" panose="020B0604030504040204" pitchFamily="34" charset="0"/>
                <a:cs typeface="Tahoma" panose="020B0604030504040204" pitchFamily="34" charset="0"/>
              </a:rPr>
              <a:t>tot het laterale systeem.</a:t>
            </a:r>
          </a:p>
        </p:txBody>
      </p:sp>
      <p:sp>
        <p:nvSpPr>
          <p:cNvPr id="5"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t>Scheidingstonnen</a:t>
            </a:r>
            <a:endParaRPr lang="nl-NL"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spTree>
    <p:extLst>
      <p:ext uri="{BB962C8B-B14F-4D97-AF65-F5344CB8AC3E}">
        <p14:creationId xmlns:p14="http://schemas.microsoft.com/office/powerpoint/2010/main" val="2287551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880" y="1471848"/>
            <a:ext cx="9143121" cy="498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t>Scheidingstonnen</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spTree>
    <p:extLst>
      <p:ext uri="{BB962C8B-B14F-4D97-AF65-F5344CB8AC3E}">
        <p14:creationId xmlns:p14="http://schemas.microsoft.com/office/powerpoint/2010/main" val="346978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t>Scheidingstonnen</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653" y="6010927"/>
            <a:ext cx="1355317" cy="847073"/>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3910" y="0"/>
            <a:ext cx="1316129" cy="683770"/>
          </a:xfrm>
          <a:prstGeom prst="rect">
            <a:avLst/>
          </a:prstGeom>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195" y="1636270"/>
            <a:ext cx="6701246" cy="4704348"/>
          </a:xfrm>
          <a:prstGeom prst="rect">
            <a:avLst/>
          </a:prstGeom>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090" y="5965026"/>
            <a:ext cx="1355317" cy="847073"/>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347" y="-45901"/>
            <a:ext cx="1316129" cy="683770"/>
          </a:xfrm>
          <a:prstGeom prst="rect">
            <a:avLst/>
          </a:prstGeom>
        </p:spPr>
      </p:pic>
    </p:spTree>
    <p:extLst>
      <p:ext uri="{BB962C8B-B14F-4D97-AF65-F5344CB8AC3E}">
        <p14:creationId xmlns:p14="http://schemas.microsoft.com/office/powerpoint/2010/main" val="1639091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Kardinale markering </a:t>
            </a:r>
            <a:endParaRPr lang="nl-NL" dirty="0"/>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675772" y="1287780"/>
            <a:ext cx="40746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7090" y="5965026"/>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347" y="-45901"/>
            <a:ext cx="1316129" cy="683770"/>
          </a:xfrm>
          <a:prstGeom prst="rect">
            <a:avLst/>
          </a:prstGeom>
        </p:spPr>
      </p:pic>
    </p:spTree>
    <p:extLst>
      <p:ext uri="{BB962C8B-B14F-4D97-AF65-F5344CB8AC3E}">
        <p14:creationId xmlns:p14="http://schemas.microsoft.com/office/powerpoint/2010/main" val="3865101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46799" y="1017622"/>
            <a:ext cx="7315200" cy="3502805"/>
          </a:xfrm>
        </p:spPr>
        <p:txBody>
          <a:bodyPr/>
          <a:lstStyle/>
          <a:p>
            <a:pPr marL="45720" indent="0">
              <a:buNone/>
            </a:pPr>
            <a:r>
              <a:rPr lang="nl-NL" dirty="0">
                <a:solidFill>
                  <a:schemeClr val="tx1"/>
                </a:solidFill>
                <a:latin typeface="Tahoma" panose="020B0604030504040204" pitchFamily="34" charset="0"/>
                <a:ea typeface="Tahoma" panose="020B0604030504040204" pitchFamily="34" charset="0"/>
                <a:cs typeface="Tahoma" panose="020B0604030504040204" pitchFamily="34" charset="0"/>
              </a:rPr>
              <a:t>Cardinaal</a:t>
            </a:r>
            <a:br>
              <a:rPr lang="nl-NL" dirty="0">
                <a:solidFill>
                  <a:schemeClr val="tx1"/>
                </a:solidFill>
                <a:latin typeface="Tahoma" panose="020B0604030504040204" pitchFamily="34" charset="0"/>
                <a:ea typeface="Tahoma" panose="020B0604030504040204" pitchFamily="34" charset="0"/>
                <a:cs typeface="Tahoma" panose="020B0604030504040204" pitchFamily="34" charset="0"/>
              </a:rPr>
            </a:br>
            <a:r>
              <a:rPr lang="nl-NL" dirty="0">
                <a:solidFill>
                  <a:schemeClr val="tx1"/>
                </a:solidFill>
                <a:latin typeface="Tahoma" panose="020B0604030504040204" pitchFamily="34" charset="0"/>
                <a:ea typeface="Tahoma" panose="020B0604030504040204" pitchFamily="34" charset="0"/>
                <a:cs typeface="Tahoma" panose="020B0604030504040204" pitchFamily="34" charset="0"/>
              </a:rPr>
              <a:t>Dit is de aanduiding voor het </a:t>
            </a:r>
            <a:r>
              <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rPr>
              <a:t>betonningssysteem </a:t>
            </a:r>
            <a:r>
              <a:rPr lang="nl-NL" dirty="0">
                <a:solidFill>
                  <a:schemeClr val="tx1"/>
                </a:solidFill>
                <a:latin typeface="Tahoma" panose="020B0604030504040204" pitchFamily="34" charset="0"/>
                <a:ea typeface="Tahoma" panose="020B0604030504040204" pitchFamily="34" charset="0"/>
                <a:cs typeface="Tahoma" panose="020B0604030504040204" pitchFamily="34" charset="0"/>
              </a:rPr>
              <a:t>dat aangeeft </a:t>
            </a:r>
            <a:r>
              <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rPr>
              <a:t>waar </a:t>
            </a:r>
            <a:r>
              <a:rPr lang="nl-NL" dirty="0">
                <a:solidFill>
                  <a:schemeClr val="tx1"/>
                </a:solidFill>
                <a:latin typeface="Tahoma" panose="020B0604030504040204" pitchFamily="34" charset="0"/>
                <a:ea typeface="Tahoma" panose="020B0604030504040204" pitchFamily="34" charset="0"/>
                <a:cs typeface="Tahoma" panose="020B0604030504040204" pitchFamily="34" charset="0"/>
              </a:rPr>
              <a:t>je NIET veilig kan varen. Dus </a:t>
            </a:r>
            <a:r>
              <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rPr>
              <a:t>de </a:t>
            </a:r>
          </a:p>
          <a:p>
            <a:pPr marL="45720" indent="0">
              <a:buNone/>
            </a:pPr>
            <a:r>
              <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rPr>
              <a:t>tonnen </a:t>
            </a:r>
            <a:r>
              <a:rPr lang="nl-NL" dirty="0">
                <a:solidFill>
                  <a:schemeClr val="tx1"/>
                </a:solidFill>
                <a:latin typeface="Tahoma" panose="020B0604030504040204" pitchFamily="34" charset="0"/>
                <a:ea typeface="Tahoma" panose="020B0604030504040204" pitchFamily="34" charset="0"/>
                <a:cs typeface="Tahoma" panose="020B0604030504040204" pitchFamily="34" charset="0"/>
              </a:rPr>
              <a:t>om een wrak behoren </a:t>
            </a:r>
            <a:endPar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5720" indent="0">
              <a:buNone/>
            </a:pPr>
            <a:r>
              <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rPr>
              <a:t>tot </a:t>
            </a:r>
            <a:r>
              <a:rPr lang="nl-NL" dirty="0">
                <a:solidFill>
                  <a:schemeClr val="tx1"/>
                </a:solidFill>
                <a:latin typeface="Tahoma" panose="020B0604030504040204" pitchFamily="34" charset="0"/>
                <a:ea typeface="Tahoma" panose="020B0604030504040204" pitchFamily="34" charset="0"/>
                <a:cs typeface="Tahoma" panose="020B0604030504040204" pitchFamily="34" charset="0"/>
              </a:rPr>
              <a:t>het </a:t>
            </a:r>
            <a:r>
              <a:rPr lang="nl-NL" dirty="0" err="1">
                <a:solidFill>
                  <a:schemeClr val="tx1"/>
                </a:solidFill>
                <a:latin typeface="Tahoma" panose="020B0604030504040204" pitchFamily="34" charset="0"/>
                <a:ea typeface="Tahoma" panose="020B0604030504040204" pitchFamily="34" charset="0"/>
                <a:cs typeface="Tahoma" panose="020B0604030504040204" pitchFamily="34" charset="0"/>
              </a:rPr>
              <a:t>cardinale</a:t>
            </a:r>
            <a:r>
              <a:rPr lang="nl-NL" dirty="0">
                <a:solidFill>
                  <a:schemeClr val="tx1"/>
                </a:solidFill>
                <a:latin typeface="Tahoma" panose="020B0604030504040204" pitchFamily="34" charset="0"/>
                <a:ea typeface="Tahoma" panose="020B0604030504040204" pitchFamily="34" charset="0"/>
                <a:cs typeface="Tahoma" panose="020B0604030504040204" pitchFamily="34" charset="0"/>
              </a:rPr>
              <a:t> systeem.</a:t>
            </a:r>
            <a:endParaRPr lang="nl-NL"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070" y="3037149"/>
            <a:ext cx="6632756" cy="378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143000" y="609600"/>
            <a:ext cx="9875520" cy="71470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err="1" smtClean="0">
                <a:solidFill>
                  <a:schemeClr val="tx1"/>
                </a:solidFill>
              </a:rPr>
              <a:t>Isolichten</a:t>
            </a:r>
            <a:r>
              <a:rPr lang="nl-NL" dirty="0" smtClean="0">
                <a:solidFill>
                  <a:schemeClr val="tx1"/>
                </a:solidFill>
              </a:rPr>
              <a:t> en kardinalen</a:t>
            </a:r>
            <a:endParaRPr lang="nl-NL" dirty="0">
              <a:solidFill>
                <a:schemeClr val="tx1"/>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7090" y="5965026"/>
            <a:ext cx="1355317" cy="847073"/>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347" y="-45901"/>
            <a:ext cx="1316129" cy="683770"/>
          </a:xfrm>
          <a:prstGeom prst="rect">
            <a:avLst/>
          </a:prstGeom>
        </p:spPr>
      </p:pic>
    </p:spTree>
    <p:extLst>
      <p:ext uri="{BB962C8B-B14F-4D97-AF65-F5344CB8AC3E}">
        <p14:creationId xmlns:p14="http://schemas.microsoft.com/office/powerpoint/2010/main" val="980333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143000" y="609600"/>
            <a:ext cx="9875520" cy="71470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8187" y="281718"/>
            <a:ext cx="5810841" cy="5849580"/>
          </a:xfr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7090" y="5965026"/>
            <a:ext cx="1355317" cy="847073"/>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347" y="-45901"/>
            <a:ext cx="1316129" cy="683770"/>
          </a:xfrm>
          <a:prstGeom prst="rect">
            <a:avLst/>
          </a:prstGeom>
        </p:spPr>
      </p:pic>
    </p:spTree>
    <p:extLst>
      <p:ext uri="{BB962C8B-B14F-4D97-AF65-F5344CB8AC3E}">
        <p14:creationId xmlns:p14="http://schemas.microsoft.com/office/powerpoint/2010/main" val="2165987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589704" y="1995979"/>
            <a:ext cx="9428815" cy="2585323"/>
          </a:xfrm>
          <a:prstGeom prst="rect">
            <a:avLst/>
          </a:prstGeom>
        </p:spPr>
        <p:txBody>
          <a:bodyPr wrap="square">
            <a:spAutoFit/>
          </a:bodyPr>
          <a:lstStyle/>
          <a:p>
            <a:r>
              <a:rPr lang="nl-NL" dirty="0" err="1">
                <a:latin typeface="Tahoma" panose="020B0604030504040204" pitchFamily="34" charset="0"/>
                <a:ea typeface="Tahoma" panose="020B0604030504040204" pitchFamily="34" charset="0"/>
                <a:cs typeface="Tahoma" panose="020B0604030504040204" pitchFamily="34" charset="0"/>
              </a:rPr>
              <a:t>Isolichten</a:t>
            </a:r>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r>
              <a:rPr lang="nl-NL" dirty="0" err="1">
                <a:latin typeface="Tahoma" panose="020B0604030504040204" pitchFamily="34" charset="0"/>
                <a:ea typeface="Tahoma" panose="020B0604030504040204" pitchFamily="34" charset="0"/>
                <a:cs typeface="Tahoma" panose="020B0604030504040204" pitchFamily="34" charset="0"/>
              </a:rPr>
              <a:t>Isolichten</a:t>
            </a:r>
            <a:r>
              <a:rPr lang="nl-NL" dirty="0">
                <a:latin typeface="Tahoma" panose="020B0604030504040204" pitchFamily="34" charset="0"/>
                <a:ea typeface="Tahoma" panose="020B0604030504040204" pitchFamily="34" charset="0"/>
                <a:cs typeface="Tahoma" panose="020B0604030504040204" pitchFamily="34" charset="0"/>
              </a:rPr>
              <a:t> geven vaak de loop van een vaarwater aan. Het rustige karakter geeft een rustig verkeersbeeld voor de schipper in de nacht. In een </a:t>
            </a:r>
            <a:r>
              <a:rPr lang="nl-NL" dirty="0" err="1">
                <a:latin typeface="Tahoma" panose="020B0604030504040204" pitchFamily="34" charset="0"/>
                <a:ea typeface="Tahoma" panose="020B0604030504040204" pitchFamily="34" charset="0"/>
                <a:cs typeface="Tahoma" panose="020B0604030504040204" pitchFamily="34" charset="0"/>
              </a:rPr>
              <a:t>isolicht</a:t>
            </a:r>
            <a:r>
              <a:rPr lang="nl-NL" dirty="0">
                <a:latin typeface="Tahoma" panose="020B0604030504040204" pitchFamily="34" charset="0"/>
                <a:ea typeface="Tahoma" panose="020B0604030504040204" pitchFamily="34" charset="0"/>
                <a:cs typeface="Tahoma" panose="020B0604030504040204" pitchFamily="34" charset="0"/>
              </a:rPr>
              <a:t> brandt het gloeilampje dezelfde tijd als dat het niet brandt ("</a:t>
            </a:r>
            <a:r>
              <a:rPr lang="nl-NL" dirty="0" err="1">
                <a:latin typeface="Tahoma" panose="020B0604030504040204" pitchFamily="34" charset="0"/>
                <a:ea typeface="Tahoma" panose="020B0604030504040204" pitchFamily="34" charset="0"/>
                <a:cs typeface="Tahoma" panose="020B0604030504040204" pitchFamily="34" charset="0"/>
              </a:rPr>
              <a:t>iso</a:t>
            </a:r>
            <a:r>
              <a:rPr lang="nl-NL" dirty="0">
                <a:latin typeface="Tahoma" panose="020B0604030504040204" pitchFamily="34" charset="0"/>
                <a:ea typeface="Tahoma" panose="020B0604030504040204" pitchFamily="34" charset="0"/>
                <a:cs typeface="Tahoma" panose="020B0604030504040204" pitchFamily="34" charset="0"/>
              </a:rPr>
              <a:t>" betekent dan ook "gelijk"). ISO 4s betekent dat het licht 2 seconden aan en twee seconden uit is (samen 4s). Dit gaat in principe zo door tot het weer dag is (zon op). </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err="1" smtClean="0"/>
              <a:t>Isolichten</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090" y="5965026"/>
            <a:ext cx="1355317" cy="847073"/>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347" y="-45901"/>
            <a:ext cx="1316129" cy="683770"/>
          </a:xfrm>
          <a:prstGeom prst="rect">
            <a:avLst/>
          </a:prstGeom>
        </p:spPr>
      </p:pic>
    </p:spTree>
    <p:extLst>
      <p:ext uri="{BB962C8B-B14F-4D97-AF65-F5344CB8AC3E}">
        <p14:creationId xmlns:p14="http://schemas.microsoft.com/office/powerpoint/2010/main" val="24412638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470166" y="1593899"/>
            <a:ext cx="9221187" cy="4493538"/>
          </a:xfrm>
          <a:prstGeom prst="rect">
            <a:avLst/>
          </a:prstGeom>
        </p:spPr>
        <p:txBody>
          <a:bodyPr wrap="square">
            <a:spAutoFit/>
          </a:bodyPr>
          <a:lstStyle/>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smtClean="0">
                <a:latin typeface="Tahoma" panose="020B0604030504040204" pitchFamily="34" charset="0"/>
                <a:ea typeface="Tahoma" panose="020B0604030504040204" pitchFamily="34" charset="0"/>
                <a:cs typeface="Tahoma" panose="020B0604030504040204" pitchFamily="34" charset="0"/>
              </a:rPr>
              <a:t>De </a:t>
            </a:r>
            <a:r>
              <a:rPr lang="nl-NL" sz="2200" dirty="0" err="1">
                <a:latin typeface="Tahoma" panose="020B0604030504040204" pitchFamily="34" charset="0"/>
                <a:ea typeface="Tahoma" panose="020B0604030504040204" pitchFamily="34" charset="0"/>
                <a:cs typeface="Tahoma" panose="020B0604030504040204" pitchFamily="34" charset="0"/>
              </a:rPr>
              <a:t>cardinale</a:t>
            </a:r>
            <a:r>
              <a:rPr lang="nl-NL" sz="2200" dirty="0">
                <a:latin typeface="Tahoma" panose="020B0604030504040204" pitchFamily="34" charset="0"/>
                <a:ea typeface="Tahoma" panose="020B0604030504040204" pitchFamily="34" charset="0"/>
                <a:cs typeface="Tahoma" panose="020B0604030504040204" pitchFamily="34" charset="0"/>
              </a:rPr>
              <a:t> markeringen kunnen zijn voorzien van lichten. Als dit het geval is heeft: </a:t>
            </a:r>
          </a:p>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        De </a:t>
            </a:r>
            <a:r>
              <a:rPr lang="nl-NL" sz="2200" dirty="0" err="1">
                <a:latin typeface="Tahoma" panose="020B0604030504040204" pitchFamily="34" charset="0"/>
                <a:ea typeface="Tahoma" panose="020B0604030504040204" pitchFamily="34" charset="0"/>
                <a:cs typeface="Tahoma" panose="020B0604030504040204" pitchFamily="34" charset="0"/>
              </a:rPr>
              <a:t>noordcardinaal</a:t>
            </a:r>
            <a:r>
              <a:rPr lang="nl-NL" sz="2200" dirty="0">
                <a:latin typeface="Tahoma" panose="020B0604030504040204" pitchFamily="34" charset="0"/>
                <a:ea typeface="Tahoma" panose="020B0604030504040204" pitchFamily="34" charset="0"/>
                <a:cs typeface="Tahoma" panose="020B0604030504040204" pitchFamily="34" charset="0"/>
              </a:rPr>
              <a:t> een wit flikkerlicht of snel flikkerlicht (V)Q. </a:t>
            </a:r>
          </a:p>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        De </a:t>
            </a:r>
            <a:r>
              <a:rPr lang="nl-NL" sz="2200" dirty="0" err="1">
                <a:latin typeface="Tahoma" panose="020B0604030504040204" pitchFamily="34" charset="0"/>
                <a:ea typeface="Tahoma" panose="020B0604030504040204" pitchFamily="34" charset="0"/>
                <a:cs typeface="Tahoma" panose="020B0604030504040204" pitchFamily="34" charset="0"/>
              </a:rPr>
              <a:t>oostcardinaal</a:t>
            </a:r>
            <a:r>
              <a:rPr lang="nl-NL" sz="2200" dirty="0">
                <a:latin typeface="Tahoma" panose="020B0604030504040204" pitchFamily="34" charset="0"/>
                <a:ea typeface="Tahoma" panose="020B0604030504040204" pitchFamily="34" charset="0"/>
                <a:cs typeface="Tahoma" panose="020B0604030504040204" pitchFamily="34" charset="0"/>
              </a:rPr>
              <a:t> een wit flikkerlicht of snel flikkerlicht (V)Q 3. </a:t>
            </a:r>
          </a:p>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        De </a:t>
            </a:r>
            <a:r>
              <a:rPr lang="nl-NL" sz="2200" dirty="0" err="1">
                <a:latin typeface="Tahoma" panose="020B0604030504040204" pitchFamily="34" charset="0"/>
                <a:ea typeface="Tahoma" panose="020B0604030504040204" pitchFamily="34" charset="0"/>
                <a:cs typeface="Tahoma" panose="020B0604030504040204" pitchFamily="34" charset="0"/>
              </a:rPr>
              <a:t>zuidcardinaal</a:t>
            </a:r>
            <a:r>
              <a:rPr lang="nl-NL" sz="2200" dirty="0">
                <a:latin typeface="Tahoma" panose="020B0604030504040204" pitchFamily="34" charset="0"/>
                <a:ea typeface="Tahoma" panose="020B0604030504040204" pitchFamily="34" charset="0"/>
                <a:cs typeface="Tahoma" panose="020B0604030504040204" pitchFamily="34" charset="0"/>
              </a:rPr>
              <a:t> een wit flikkerlicht of snel flikkerlicht (V)Q 6. </a:t>
            </a:r>
          </a:p>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        De </a:t>
            </a:r>
            <a:r>
              <a:rPr lang="nl-NL" sz="2200" dirty="0" err="1">
                <a:latin typeface="Tahoma" panose="020B0604030504040204" pitchFamily="34" charset="0"/>
                <a:ea typeface="Tahoma" panose="020B0604030504040204" pitchFamily="34" charset="0"/>
                <a:cs typeface="Tahoma" panose="020B0604030504040204" pitchFamily="34" charset="0"/>
              </a:rPr>
              <a:t>westcardinaal</a:t>
            </a:r>
            <a:r>
              <a:rPr lang="nl-NL" sz="2200" dirty="0">
                <a:latin typeface="Tahoma" panose="020B0604030504040204" pitchFamily="34" charset="0"/>
                <a:ea typeface="Tahoma" panose="020B0604030504040204" pitchFamily="34" charset="0"/>
                <a:cs typeface="Tahoma" panose="020B0604030504040204" pitchFamily="34" charset="0"/>
              </a:rPr>
              <a:t> een wit flikkerlicht of snel flikkerlicht (V)Q 9. </a:t>
            </a:r>
          </a:p>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Ezelsbruggetje: Met de klok mee 3, 6, 9. </a:t>
            </a:r>
          </a:p>
        </p:txBody>
      </p:sp>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err="1" smtClean="0"/>
              <a:t>Isolichten</a:t>
            </a:r>
            <a:r>
              <a:rPr lang="nl-NL" dirty="0" smtClean="0"/>
              <a:t> en kardinalen </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090" y="5965026"/>
            <a:ext cx="1355317" cy="847073"/>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347" y="-45901"/>
            <a:ext cx="1316129" cy="683770"/>
          </a:xfrm>
          <a:prstGeom prst="rect">
            <a:avLst/>
          </a:prstGeom>
        </p:spPr>
      </p:pic>
    </p:spTree>
    <p:extLst>
      <p:ext uri="{BB962C8B-B14F-4D97-AF65-F5344CB8AC3E}">
        <p14:creationId xmlns:p14="http://schemas.microsoft.com/office/powerpoint/2010/main" val="9281463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287" y="966951"/>
            <a:ext cx="5193958" cy="5129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err="1" smtClean="0"/>
              <a:t>Isolichten</a:t>
            </a:r>
            <a:r>
              <a:rPr lang="nl-NL" dirty="0" smtClean="0"/>
              <a:t> en kardinalen </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7090" y="5965026"/>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347" y="-45901"/>
            <a:ext cx="1316129" cy="683770"/>
          </a:xfrm>
          <a:prstGeom prst="rect">
            <a:avLst/>
          </a:prstGeom>
        </p:spPr>
      </p:pic>
    </p:spTree>
    <p:extLst>
      <p:ext uri="{BB962C8B-B14F-4D97-AF65-F5344CB8AC3E}">
        <p14:creationId xmlns:p14="http://schemas.microsoft.com/office/powerpoint/2010/main" val="4094402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r>
              <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rPr>
              <a:t>Herkennen diverse betonningen</a:t>
            </a:r>
          </a:p>
          <a:p>
            <a:r>
              <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rPr>
              <a:t>Herkennen van diverse bakens</a:t>
            </a:r>
          </a:p>
          <a:p>
            <a:r>
              <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Waterpeil/brughoogte berekeningen kunnen uitvoeren</a:t>
            </a:r>
          </a:p>
          <a:p>
            <a:r>
              <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rPr>
              <a:t>Schaalberekeningen kunnen uitvoeren</a:t>
            </a:r>
          </a:p>
          <a:p>
            <a:endParaRPr lang="nl-NL"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nl-NL"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15895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9395" y="2535622"/>
            <a:ext cx="4536504" cy="1800200"/>
          </a:xfrm>
        </p:spPr>
        <p:txBody>
          <a:bodyPr>
            <a:noAutofit/>
          </a:bodyPr>
          <a:lstStyle/>
          <a:p>
            <a:r>
              <a:rPr lang="nl-NL" sz="2200" dirty="0">
                <a:solidFill>
                  <a:schemeClr val="tx1"/>
                </a:solidFill>
                <a:latin typeface="Tahoma" panose="020B0604030504040204" pitchFamily="34" charset="0"/>
                <a:ea typeface="Tahoma" panose="020B0604030504040204" pitchFamily="34" charset="0"/>
                <a:cs typeface="Tahoma" panose="020B0604030504040204" pitchFamily="34" charset="0"/>
              </a:rPr>
              <a:t>LFI = lange flits ( 2 seconden)</a:t>
            </a:r>
            <a:br>
              <a:rPr lang="nl-NL" sz="2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nl-NL" sz="2200" dirty="0" err="1">
                <a:solidFill>
                  <a:schemeClr val="tx1"/>
                </a:solidFill>
                <a:latin typeface="Tahoma" panose="020B0604030504040204" pitchFamily="34" charset="0"/>
                <a:ea typeface="Tahoma" panose="020B0604030504040204" pitchFamily="34" charset="0"/>
                <a:cs typeface="Tahoma" panose="020B0604030504040204" pitchFamily="34" charset="0"/>
              </a:rPr>
              <a:t>Fl</a:t>
            </a:r>
            <a:r>
              <a:rPr lang="nl-NL" sz="2200" dirty="0">
                <a:solidFill>
                  <a:schemeClr val="tx1"/>
                </a:solidFill>
                <a:latin typeface="Tahoma" panose="020B0604030504040204" pitchFamily="34" charset="0"/>
                <a:ea typeface="Tahoma" panose="020B0604030504040204" pitchFamily="34" charset="0"/>
                <a:cs typeface="Tahoma" panose="020B0604030504040204" pitchFamily="34" charset="0"/>
              </a:rPr>
              <a:t> = (flits 1 sec)</a:t>
            </a:r>
            <a:br>
              <a:rPr lang="nl-NL" sz="2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nl-NL" sz="2200" dirty="0">
                <a:solidFill>
                  <a:schemeClr val="tx1"/>
                </a:solidFill>
                <a:latin typeface="Tahoma" panose="020B0604030504040204" pitchFamily="34" charset="0"/>
                <a:ea typeface="Tahoma" panose="020B0604030504040204" pitchFamily="34" charset="0"/>
                <a:cs typeface="Tahoma" panose="020B0604030504040204" pitchFamily="34" charset="0"/>
              </a:rPr>
              <a:t>Q = korte flits (1sec)</a:t>
            </a:r>
            <a:br>
              <a:rPr lang="nl-NL" sz="2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nl-NL" sz="2200" dirty="0">
                <a:solidFill>
                  <a:schemeClr val="tx1"/>
                </a:solidFill>
                <a:latin typeface="Tahoma" panose="020B0604030504040204" pitchFamily="34" charset="0"/>
                <a:ea typeface="Tahoma" panose="020B0604030504040204" pitchFamily="34" charset="0"/>
                <a:cs typeface="Tahoma" panose="020B0604030504040204" pitchFamily="34" charset="0"/>
              </a:rPr>
              <a:t>VQ = zeer korte flits ½ seconde</a:t>
            </a:r>
            <a:br>
              <a:rPr lang="nl-NL" sz="2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nl-NL" sz="220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nl-NL" sz="22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nl-NL" sz="2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2122" y="1337442"/>
            <a:ext cx="458005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err="1" smtClean="0">
                <a:solidFill>
                  <a:schemeClr val="tx1"/>
                </a:solidFill>
              </a:rPr>
              <a:t>Isolichten</a:t>
            </a:r>
            <a:r>
              <a:rPr lang="nl-NL" dirty="0" smtClean="0">
                <a:solidFill>
                  <a:schemeClr val="tx1"/>
                </a:solidFill>
              </a:rPr>
              <a:t> en kardinalen </a:t>
            </a:r>
            <a:endParaRPr lang="nl-NL" dirty="0">
              <a:solidFill>
                <a:schemeClr val="tx1"/>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7090" y="5965026"/>
            <a:ext cx="1355317" cy="847073"/>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347" y="-45901"/>
            <a:ext cx="1316129" cy="683770"/>
          </a:xfrm>
          <a:prstGeom prst="rect">
            <a:avLst/>
          </a:prstGeom>
        </p:spPr>
      </p:pic>
    </p:spTree>
    <p:extLst>
      <p:ext uri="{BB962C8B-B14F-4D97-AF65-F5344CB8AC3E}">
        <p14:creationId xmlns:p14="http://schemas.microsoft.com/office/powerpoint/2010/main" val="33930568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endParaRPr lang="nl-NL" dirty="0">
              <a:solidFill>
                <a:schemeClr val="tx1"/>
              </a:solidFill>
            </a:endParaRPr>
          </a:p>
        </p:txBody>
      </p:sp>
      <p:sp>
        <p:nvSpPr>
          <p:cNvPr id="5" name="Titel 4"/>
          <p:cNvSpPr>
            <a:spLocks noGrp="1"/>
          </p:cNvSpPr>
          <p:nvPr>
            <p:ph type="title"/>
          </p:nvPr>
        </p:nvSpPr>
        <p:spPr>
          <a:xfrm>
            <a:off x="6122311" y="-822529"/>
            <a:ext cx="2947482" cy="4601183"/>
          </a:xfrm>
        </p:spPr>
        <p:txBody>
          <a:bodyPr/>
          <a:lstStyle/>
          <a:p>
            <a:endParaRPr lang="nl-NL" dirty="0"/>
          </a:p>
        </p:txBody>
      </p:sp>
      <p:pic>
        <p:nvPicPr>
          <p:cNvPr id="8" name="Tijdelijke aanduiding voor inhou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777" y="140854"/>
            <a:ext cx="9703571" cy="6443778"/>
          </a:xfrm>
        </p:spPr>
      </p:pic>
    </p:spTree>
    <p:extLst>
      <p:ext uri="{BB962C8B-B14F-4D97-AF65-F5344CB8AC3E}">
        <p14:creationId xmlns:p14="http://schemas.microsoft.com/office/powerpoint/2010/main" val="635001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897" y="1477843"/>
            <a:ext cx="9192512" cy="501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err="1" smtClean="0"/>
              <a:t>Isolichten</a:t>
            </a:r>
            <a:r>
              <a:rPr lang="nl-NL" dirty="0" smtClean="0"/>
              <a:t> en kardinalen </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7090" y="5965026"/>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347" y="-45901"/>
            <a:ext cx="1316129" cy="683770"/>
          </a:xfrm>
          <a:prstGeom prst="rect">
            <a:avLst/>
          </a:prstGeom>
        </p:spPr>
      </p:pic>
    </p:spTree>
    <p:extLst>
      <p:ext uri="{BB962C8B-B14F-4D97-AF65-F5344CB8AC3E}">
        <p14:creationId xmlns:p14="http://schemas.microsoft.com/office/powerpoint/2010/main" val="15907634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136" y="1743291"/>
            <a:ext cx="4122543" cy="455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err="1" smtClean="0"/>
              <a:t>Isolichten</a:t>
            </a:r>
            <a:r>
              <a:rPr lang="nl-NL" dirty="0" smtClean="0"/>
              <a:t> en kardinalen </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7090" y="5965026"/>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347" y="-45901"/>
            <a:ext cx="1316129" cy="683770"/>
          </a:xfrm>
          <a:prstGeom prst="rect">
            <a:avLst/>
          </a:prstGeom>
        </p:spPr>
      </p:pic>
    </p:spTree>
    <p:extLst>
      <p:ext uri="{BB962C8B-B14F-4D97-AF65-F5344CB8AC3E}">
        <p14:creationId xmlns:p14="http://schemas.microsoft.com/office/powerpoint/2010/main" val="1166045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051" y="533654"/>
            <a:ext cx="8527785" cy="567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0782" y="-45901"/>
            <a:ext cx="1316129" cy="683770"/>
          </a:xfrm>
          <a:prstGeom prst="rect">
            <a:avLst/>
          </a:prstGeom>
        </p:spPr>
      </p:pic>
    </p:spTree>
    <p:extLst>
      <p:ext uri="{BB962C8B-B14F-4D97-AF65-F5344CB8AC3E}">
        <p14:creationId xmlns:p14="http://schemas.microsoft.com/office/powerpoint/2010/main" val="33428302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43000" y="1584072"/>
            <a:ext cx="10681138" cy="4857403"/>
          </a:xfrm>
        </p:spPr>
        <p:txBody>
          <a:bodyPr>
            <a:noAutofit/>
          </a:bodyPr>
          <a:lstStyle/>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0 =  windstil  spiegelgladde zee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 =  windstil  spiegelgladde zee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2 =  zwakke wind  kabbelend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3 =  matige wind  kleine golfjes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4 =  matige wind  beginnende witte schuimkopjes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5 =  vrij krachtige wind (VIJF krachtige wind)  overal witte schuimkoppen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6 =  krachtige wind. (Vanaf hier waarschuwingen)  schuimplekken ontstaan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7 =  harde wind  rollers met zware schuimstrepen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8 =  stormachtige wind (</a:t>
            </a:r>
            <a:r>
              <a:rPr lang="nl-NL"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stormACHTige</a:t>
            </a:r>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wind)  witte schuimstrepen in de windrichting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9 =  storm  witte schuimstrepen en de golftoppen waaien af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10 =  zware storm  zware rollers met overstortende golfkammen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11 =  zeer zware storm  hoge golven en door </a:t>
            </a:r>
            <a:r>
              <a:rPr lang="nl-NL"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afwaaiing</a:t>
            </a:r>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sterk verminderd zicht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  orkaan  hoge golven en verstuivend water wat het zicht geheel beneemt </a:t>
            </a:r>
          </a:p>
          <a:p>
            <a:r>
              <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endParaRPr lang="nl-NL"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nl-NL"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solidFill>
                  <a:schemeClr val="tx1"/>
                </a:solidFill>
              </a:rPr>
              <a:t>Windkracht / Beaufort </a:t>
            </a:r>
            <a:endParaRPr lang="nl-NL" dirty="0">
              <a:solidFill>
                <a:schemeClr val="tx1"/>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782" y="-45901"/>
            <a:ext cx="1316129" cy="683770"/>
          </a:xfrm>
          <a:prstGeom prst="rect">
            <a:avLst/>
          </a:prstGeom>
        </p:spPr>
      </p:pic>
    </p:spTree>
    <p:extLst>
      <p:ext uri="{BB962C8B-B14F-4D97-AF65-F5344CB8AC3E}">
        <p14:creationId xmlns:p14="http://schemas.microsoft.com/office/powerpoint/2010/main" val="34189169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143000" y="1433814"/>
            <a:ext cx="4572000" cy="4832092"/>
          </a:xfrm>
          <a:prstGeom prst="rect">
            <a:avLst/>
          </a:prstGeom>
        </p:spPr>
        <p:txBody>
          <a:bodyPr>
            <a:spAutoFit/>
          </a:bodyPr>
          <a:lstStyle/>
          <a:p>
            <a:r>
              <a:rPr lang="nl-NL" sz="2200" b="1" dirty="0">
                <a:latin typeface="Tahoma" panose="020B0604030504040204" pitchFamily="34" charset="0"/>
                <a:ea typeface="Tahoma" panose="020B0604030504040204" pitchFamily="34" charset="0"/>
                <a:cs typeface="Tahoma" panose="020B0604030504040204" pitchFamily="34" charset="0"/>
              </a:rPr>
              <a:t>Krimpen</a:t>
            </a:r>
          </a:p>
          <a:p>
            <a:r>
              <a:rPr lang="nl-NL" sz="2200" dirty="0" smtClean="0">
                <a:latin typeface="Tahoma" panose="020B0604030504040204" pitchFamily="34" charset="0"/>
                <a:ea typeface="Tahoma" panose="020B0604030504040204" pitchFamily="34" charset="0"/>
                <a:cs typeface="Tahoma" panose="020B0604030504040204" pitchFamily="34" charset="0"/>
              </a:rPr>
              <a:t>Krimpen </a:t>
            </a:r>
            <a:r>
              <a:rPr lang="nl-NL" sz="2200" dirty="0">
                <a:latin typeface="Tahoma" panose="020B0604030504040204" pitchFamily="34" charset="0"/>
                <a:ea typeface="Tahoma" panose="020B0604030504040204" pitchFamily="34" charset="0"/>
                <a:cs typeface="Tahoma" panose="020B0604030504040204" pitchFamily="34" charset="0"/>
              </a:rPr>
              <a:t>wil zeggen dat de windrichting tegen de wijzers van de klok in van richting verandert, dus bijv. van noordwest via west naar het zuidwesten.</a:t>
            </a:r>
          </a:p>
          <a:p>
            <a:r>
              <a:rPr lang="nl-NL" sz="2200" dirty="0">
                <a:latin typeface="Tahoma" panose="020B0604030504040204" pitchFamily="34" charset="0"/>
                <a:ea typeface="Tahoma" panose="020B0604030504040204" pitchFamily="34" charset="0"/>
                <a:cs typeface="Tahoma" panose="020B0604030504040204" pitchFamily="34" charset="0"/>
              </a:rPr>
              <a:t>Als de wind van noordwest naar zuidwest krimpt, brengt dat vaak een weersverslechtering. Er komt dan ook cirrusbewolking (schapenwolkjes) opzetten vanuit het zuidwesten en de luchtdruk daalt. </a:t>
            </a:r>
          </a:p>
          <a:p>
            <a:endParaRPr lang="nl-NL" sz="2200" b="1" dirty="0">
              <a:latin typeface="Tahoma" panose="020B0604030504040204" pitchFamily="34" charset="0"/>
              <a:ea typeface="Tahoma" panose="020B0604030504040204" pitchFamily="34" charset="0"/>
              <a:cs typeface="Tahoma" panose="020B0604030504040204" pitchFamily="34" charset="0"/>
            </a:endParaRPr>
          </a:p>
        </p:txBody>
      </p:sp>
      <p:sp>
        <p:nvSpPr>
          <p:cNvPr id="3"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t>Windkracht / Beaufort </a:t>
            </a:r>
            <a:endParaRPr lang="nl-NL" dirty="0"/>
          </a:p>
        </p:txBody>
      </p:sp>
      <p:sp>
        <p:nvSpPr>
          <p:cNvPr id="4" name="Tekstvak 3"/>
          <p:cNvSpPr txBox="1"/>
          <p:nvPr/>
        </p:nvSpPr>
        <p:spPr>
          <a:xfrm>
            <a:off x="7157545" y="1433814"/>
            <a:ext cx="4372304" cy="4832092"/>
          </a:xfrm>
          <a:prstGeom prst="rect">
            <a:avLst/>
          </a:prstGeom>
          <a:noFill/>
        </p:spPr>
        <p:txBody>
          <a:bodyPr wrap="square" rtlCol="0">
            <a:spAutoFit/>
          </a:bodyPr>
          <a:lstStyle/>
          <a:p>
            <a:r>
              <a:rPr lang="nl-NL" sz="2200" b="1" dirty="0">
                <a:latin typeface="Tahoma" panose="020B0604030504040204" pitchFamily="34" charset="0"/>
                <a:ea typeface="Tahoma" panose="020B0604030504040204" pitchFamily="34" charset="0"/>
                <a:cs typeface="Tahoma" panose="020B0604030504040204" pitchFamily="34" charset="0"/>
              </a:rPr>
              <a:t>Ruimen</a:t>
            </a:r>
          </a:p>
          <a:p>
            <a:r>
              <a:rPr lang="nl-NL" sz="2200" dirty="0">
                <a:latin typeface="Tahoma" panose="020B0604030504040204" pitchFamily="34" charset="0"/>
                <a:ea typeface="Tahoma" panose="020B0604030504040204" pitchFamily="34" charset="0"/>
                <a:cs typeface="Tahoma" panose="020B0604030504040204" pitchFamily="34" charset="0"/>
              </a:rPr>
              <a:t>Ruimen wil zeggen dat de windrichting met de draairichting van de wijzers van de klok mee verandert, dus bijv. van noordwest via noord naar het noordoosten.</a:t>
            </a:r>
          </a:p>
          <a:p>
            <a:r>
              <a:rPr lang="nl-NL" sz="2200" dirty="0">
                <a:latin typeface="Tahoma" panose="020B0604030504040204" pitchFamily="34" charset="0"/>
                <a:ea typeface="Tahoma" panose="020B0604030504040204" pitchFamily="34" charset="0"/>
                <a:cs typeface="Tahoma" panose="020B0604030504040204" pitchFamily="34" charset="0"/>
              </a:rPr>
              <a:t>Als de wind ruimt brengt dat vaak een weersverbetering met zich mee. De lucht wordt helderder, de luchtdruk stijgt, wolken lossen op en vaak gaat ook de wind afnemen.</a:t>
            </a:r>
          </a:p>
          <a:p>
            <a:endParaRPr lang="nl-NL" sz="2200" dirty="0">
              <a:latin typeface="Tahoma" panose="020B0604030504040204" pitchFamily="34" charset="0"/>
              <a:ea typeface="Tahoma" panose="020B0604030504040204" pitchFamily="34" charset="0"/>
              <a:cs typeface="Tahoma" panose="020B0604030504040204" pitchFamily="34" charset="0"/>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455" y="203851"/>
            <a:ext cx="1316129" cy="683770"/>
          </a:xfrm>
          <a:prstGeom prst="rect">
            <a:avLst/>
          </a:prstGeom>
        </p:spPr>
      </p:pic>
    </p:spTree>
    <p:extLst>
      <p:ext uri="{BB962C8B-B14F-4D97-AF65-F5344CB8AC3E}">
        <p14:creationId xmlns:p14="http://schemas.microsoft.com/office/powerpoint/2010/main" val="3381850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965" y="2559269"/>
            <a:ext cx="4792716" cy="359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648" y="2559268"/>
            <a:ext cx="4792715" cy="359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t>Weersveranderingen en buitenactiviteiten</a:t>
            </a:r>
            <a:endParaRPr lang="nl-NL" dirty="0"/>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0455" y="203851"/>
            <a:ext cx="1316129" cy="683770"/>
          </a:xfrm>
          <a:prstGeom prst="rect">
            <a:avLst/>
          </a:prstGeom>
        </p:spPr>
      </p:pic>
    </p:spTree>
    <p:extLst>
      <p:ext uri="{BB962C8B-B14F-4D97-AF65-F5344CB8AC3E}">
        <p14:creationId xmlns:p14="http://schemas.microsoft.com/office/powerpoint/2010/main" val="476171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endParaRPr lang="nl-NL" dirty="0">
              <a:solidFill>
                <a:schemeClr val="tx1"/>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782" y="-45901"/>
            <a:ext cx="1316129" cy="683770"/>
          </a:xfrm>
          <a:prstGeom prst="rect">
            <a:avLst/>
          </a:prstGeom>
        </p:spPr>
      </p:pic>
      <p:pic>
        <p:nvPicPr>
          <p:cNvPr id="8" name="Tijdelijke aanduiding voor inhoud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00153" y="843751"/>
            <a:ext cx="6099372" cy="5121275"/>
          </a:xfrm>
        </p:spPr>
      </p:pic>
    </p:spTree>
    <p:extLst>
      <p:ext uri="{BB962C8B-B14F-4D97-AF65-F5344CB8AC3E}">
        <p14:creationId xmlns:p14="http://schemas.microsoft.com/office/powerpoint/2010/main" val="10454525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endParaRPr lang="nl-NL" dirty="0">
              <a:solidFill>
                <a:schemeClr val="tx1"/>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782" y="-45901"/>
            <a:ext cx="1316129" cy="683770"/>
          </a:xfrm>
          <a:prstGeom prst="rect">
            <a:avLst/>
          </a:prstGeom>
        </p:spPr>
      </p:pic>
      <p:pic>
        <p:nvPicPr>
          <p:cNvPr id="3" name="Tijdelijke aanduiding voor inhoud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881800" y="866151"/>
            <a:ext cx="7473041" cy="5098876"/>
          </a:xfrm>
        </p:spPr>
      </p:pic>
    </p:spTree>
    <p:extLst>
      <p:ext uri="{BB962C8B-B14F-4D97-AF65-F5344CB8AC3E}">
        <p14:creationId xmlns:p14="http://schemas.microsoft.com/office/powerpoint/2010/main" val="14569448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472322" y="1247080"/>
            <a:ext cx="5310336" cy="3477875"/>
          </a:xfrm>
          <a:prstGeom prst="rect">
            <a:avLst/>
          </a:prstGeom>
        </p:spPr>
        <p:txBody>
          <a:bodyPr wrap="square">
            <a:spAutoFit/>
          </a:bodyPr>
          <a:lstStyle/>
          <a:p>
            <a:r>
              <a:rPr lang="nl-NL" sz="2200" dirty="0" err="1">
                <a:latin typeface="Tahoma" panose="020B0604030504040204" pitchFamily="34" charset="0"/>
                <a:ea typeface="Tahoma" panose="020B0604030504040204" pitchFamily="34" charset="0"/>
                <a:cs typeface="Tahoma" panose="020B0604030504040204" pitchFamily="34" charset="0"/>
              </a:rPr>
              <a:t>Signi</a:t>
            </a:r>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SIGNI staat voor het Frans: "</a:t>
            </a:r>
            <a:r>
              <a:rPr lang="nl-NL" sz="2200" dirty="0" err="1">
                <a:latin typeface="Tahoma" panose="020B0604030504040204" pitchFamily="34" charset="0"/>
                <a:ea typeface="Tahoma" panose="020B0604030504040204" pitchFamily="34" charset="0"/>
                <a:cs typeface="Tahoma" panose="020B0604030504040204" pitchFamily="34" charset="0"/>
              </a:rPr>
              <a:t>Signalisation</a:t>
            </a:r>
            <a:r>
              <a:rPr lang="nl-NL" sz="2200" dirty="0">
                <a:latin typeface="Tahoma" panose="020B0604030504040204" pitchFamily="34" charset="0"/>
                <a:ea typeface="Tahoma" panose="020B0604030504040204" pitchFamily="34" charset="0"/>
                <a:cs typeface="Tahoma" panose="020B0604030504040204" pitchFamily="34" charset="0"/>
              </a:rPr>
              <a:t> de </a:t>
            </a:r>
            <a:r>
              <a:rPr lang="nl-NL" sz="2200" dirty="0" err="1">
                <a:latin typeface="Tahoma" panose="020B0604030504040204" pitchFamily="34" charset="0"/>
                <a:ea typeface="Tahoma" panose="020B0604030504040204" pitchFamily="34" charset="0"/>
                <a:cs typeface="Tahoma" panose="020B0604030504040204" pitchFamily="34" charset="0"/>
              </a:rPr>
              <a:t>vois</a:t>
            </a:r>
            <a:r>
              <a:rPr lang="nl-NL" sz="2200" dirty="0">
                <a:latin typeface="Tahoma" panose="020B0604030504040204" pitchFamily="34" charset="0"/>
                <a:ea typeface="Tahoma" panose="020B0604030504040204" pitchFamily="34" charset="0"/>
                <a:cs typeface="Tahoma" panose="020B0604030504040204" pitchFamily="34" charset="0"/>
              </a:rPr>
              <a:t> de </a:t>
            </a:r>
            <a:r>
              <a:rPr lang="nl-NL" sz="2200" dirty="0" err="1">
                <a:latin typeface="Tahoma" panose="020B0604030504040204" pitchFamily="34" charset="0"/>
                <a:ea typeface="Tahoma" panose="020B0604030504040204" pitchFamily="34" charset="0"/>
                <a:cs typeface="Tahoma" panose="020B0604030504040204" pitchFamily="34" charset="0"/>
              </a:rPr>
              <a:t>Navigation</a:t>
            </a:r>
            <a:r>
              <a:rPr lang="nl-NL" sz="2200" dirty="0">
                <a:latin typeface="Tahoma" panose="020B0604030504040204" pitchFamily="34" charset="0"/>
                <a:ea typeface="Tahoma" panose="020B0604030504040204" pitchFamily="34" charset="0"/>
                <a:cs typeface="Tahoma" panose="020B0604030504040204" pitchFamily="34" charset="0"/>
              </a:rPr>
              <a:t> Interieur" </a:t>
            </a:r>
          </a:p>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Visuele tekens voor binnenwater navigatie. Kortom de boeien op het </a:t>
            </a:r>
            <a:r>
              <a:rPr lang="nl-NL" sz="2200" dirty="0" smtClean="0">
                <a:latin typeface="Tahoma" panose="020B0604030504040204" pitchFamily="34" charset="0"/>
                <a:ea typeface="Tahoma" panose="020B0604030504040204" pitchFamily="34" charset="0"/>
                <a:cs typeface="Tahoma" panose="020B0604030504040204" pitchFamily="34" charset="0"/>
              </a:rPr>
              <a:t>binnenwater met uitzondering van Waddenzee, Eems-Dollard en de Westerschelde.</a:t>
            </a:r>
            <a:endParaRPr lang="nl-NL" sz="22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2658" y="3725675"/>
            <a:ext cx="3540076" cy="250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870" y="908720"/>
            <a:ext cx="3504864" cy="263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6751" y="6010927"/>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008" y="0"/>
            <a:ext cx="1316129" cy="683770"/>
          </a:xfrm>
          <a:prstGeom prst="rect">
            <a:avLst/>
          </a:prstGeom>
        </p:spPr>
      </p:pic>
    </p:spTree>
    <p:extLst>
      <p:ext uri="{BB962C8B-B14F-4D97-AF65-F5344CB8AC3E}">
        <p14:creationId xmlns:p14="http://schemas.microsoft.com/office/powerpoint/2010/main" val="849829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143000" y="609600"/>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endParaRPr lang="nl-NL" dirty="0">
              <a:solidFill>
                <a:schemeClr val="tx1"/>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3" name="Tijdelijke aanduiding voor inhoud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2990" y="415283"/>
            <a:ext cx="7525530" cy="5815182"/>
          </a:xfr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455" y="73398"/>
            <a:ext cx="1316129" cy="683770"/>
          </a:xfrm>
          <a:prstGeom prst="rect">
            <a:avLst/>
          </a:prstGeom>
        </p:spPr>
      </p:pic>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sp>
        <p:nvSpPr>
          <p:cNvPr id="8" name="Tekstvak 7"/>
          <p:cNvSpPr txBox="1"/>
          <p:nvPr/>
        </p:nvSpPr>
        <p:spPr>
          <a:xfrm>
            <a:off x="166955" y="1702779"/>
            <a:ext cx="3111822" cy="923330"/>
          </a:xfrm>
          <a:prstGeom prst="rect">
            <a:avLst/>
          </a:prstGeom>
          <a:noFill/>
        </p:spPr>
        <p:txBody>
          <a:bodyPr wrap="square" rtlCol="0">
            <a:spAutoFit/>
          </a:bodyPr>
          <a:lstStyle/>
          <a:p>
            <a:r>
              <a:rPr lang="nl-NL" dirty="0" smtClean="0"/>
              <a:t>De wind spiraalt over het aardoppervlak naar het centrum toe. H-gebied)</a:t>
            </a:r>
            <a:endParaRPr lang="nl-NL" dirty="0"/>
          </a:p>
        </p:txBody>
      </p:sp>
    </p:spTree>
    <p:extLst>
      <p:ext uri="{BB962C8B-B14F-4D97-AF65-F5344CB8AC3E}">
        <p14:creationId xmlns:p14="http://schemas.microsoft.com/office/powerpoint/2010/main" val="19364492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227" y="196375"/>
            <a:ext cx="5520863" cy="2298632"/>
          </a:xfrm>
        </p:spPr>
        <p:txBody>
          <a:bodyPr/>
          <a:lstStyle/>
          <a:p>
            <a:r>
              <a:rPr lang="nl-NL" dirty="0" smtClean="0"/>
              <a:t>Waterkaarten en brughoogten </a:t>
            </a:r>
            <a:r>
              <a:rPr lang="nl-NL" dirty="0" smtClean="0">
                <a:solidFill>
                  <a:schemeClr val="tx1"/>
                </a:solidFill>
              </a:rPr>
              <a:t>In decimeters</a:t>
            </a:r>
            <a:endParaRPr lang="nl-NL" dirty="0">
              <a:solidFill>
                <a:schemeClr val="tx1"/>
              </a:solidFill>
            </a:endParaRPr>
          </a:p>
        </p:txBody>
      </p:sp>
      <p:sp>
        <p:nvSpPr>
          <p:cNvPr id="3" name="Tijdelijke aanduiding voor inhoud 2"/>
          <p:cNvSpPr>
            <a:spLocks noGrp="1"/>
          </p:cNvSpPr>
          <p:nvPr>
            <p:ph idx="1"/>
          </p:nvPr>
        </p:nvSpPr>
        <p:spPr>
          <a:xfrm>
            <a:off x="1981200" y="2132857"/>
            <a:ext cx="3538736" cy="3096344"/>
          </a:xfrm>
        </p:spPr>
        <p:txBody>
          <a:bodyPr/>
          <a:lstStyle/>
          <a:p>
            <a:endParaRPr lang="nl-NL"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05" y="2899954"/>
            <a:ext cx="5745721" cy="377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363" y="543613"/>
            <a:ext cx="4883923" cy="538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0455" y="203851"/>
            <a:ext cx="1316129" cy="683770"/>
          </a:xfrm>
          <a:prstGeom prst="rect">
            <a:avLst/>
          </a:prstGeom>
        </p:spPr>
      </p:pic>
      <p:sp>
        <p:nvSpPr>
          <p:cNvPr id="4" name="Tekstvak 3"/>
          <p:cNvSpPr txBox="1"/>
          <p:nvPr/>
        </p:nvSpPr>
        <p:spPr>
          <a:xfrm>
            <a:off x="6803363" y="6203896"/>
            <a:ext cx="2297424" cy="369332"/>
          </a:xfrm>
          <a:prstGeom prst="rect">
            <a:avLst/>
          </a:prstGeom>
          <a:noFill/>
        </p:spPr>
        <p:txBody>
          <a:bodyPr wrap="none" rtlCol="0">
            <a:spAutoFit/>
          </a:bodyPr>
          <a:lstStyle/>
          <a:p>
            <a:r>
              <a:rPr lang="nl-NL" dirty="0" smtClean="0"/>
              <a:t>BB=beweegbare brug </a:t>
            </a:r>
            <a:endParaRPr lang="nl-NL" dirty="0"/>
          </a:p>
        </p:txBody>
      </p:sp>
    </p:spTree>
    <p:extLst>
      <p:ext uri="{BB962C8B-B14F-4D97-AF65-F5344CB8AC3E}">
        <p14:creationId xmlns:p14="http://schemas.microsoft.com/office/powerpoint/2010/main" val="35595556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227" y="196375"/>
            <a:ext cx="5520863" cy="2298632"/>
          </a:xfrm>
        </p:spPr>
        <p:txBody>
          <a:bodyPr/>
          <a:lstStyle/>
          <a:p>
            <a:r>
              <a:rPr lang="nl-NL" dirty="0" smtClean="0">
                <a:solidFill>
                  <a:schemeClr val="tx1"/>
                </a:solidFill>
              </a:rPr>
              <a:t>NAP </a:t>
            </a:r>
            <a:endParaRPr lang="nl-NL" dirty="0">
              <a:solidFill>
                <a:schemeClr val="tx1"/>
              </a:solidFill>
            </a:endParaRPr>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3370" y="753139"/>
            <a:ext cx="3416155" cy="3560685"/>
          </a:xfr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0455" y="203851"/>
            <a:ext cx="1316129" cy="683770"/>
          </a:xfrm>
          <a:prstGeom prst="rect">
            <a:avLst/>
          </a:prstGeom>
        </p:spPr>
      </p:pic>
      <p:sp>
        <p:nvSpPr>
          <p:cNvPr id="9" name="Rechthoek 8"/>
          <p:cNvSpPr/>
          <p:nvPr/>
        </p:nvSpPr>
        <p:spPr>
          <a:xfrm>
            <a:off x="242207" y="2335813"/>
            <a:ext cx="3030382" cy="2246769"/>
          </a:xfrm>
          <a:prstGeom prst="rect">
            <a:avLst/>
          </a:prstGeom>
        </p:spPr>
        <p:txBody>
          <a:bodyPr wrap="square">
            <a:spAutoFit/>
          </a:bodyPr>
          <a:lstStyle/>
          <a:p>
            <a:r>
              <a:rPr lang="nl-NL" sz="2800" dirty="0"/>
              <a:t>Voor het gemak wordt het NAP vaak gelijkgesteld aan het gemiddeld </a:t>
            </a:r>
            <a:r>
              <a:rPr lang="nl-NL" sz="2800" dirty="0">
                <a:hlinkClick r:id="rId6" tooltip="Zeeniveau"/>
              </a:rPr>
              <a:t>zeeniveau</a:t>
            </a:r>
            <a:r>
              <a:rPr lang="nl-NL" sz="2800" dirty="0"/>
              <a:t>.</a:t>
            </a:r>
          </a:p>
        </p:txBody>
      </p:sp>
      <p:pic>
        <p:nvPicPr>
          <p:cNvPr id="10" name="Afbeelding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3286" y="753139"/>
            <a:ext cx="2259153" cy="5353443"/>
          </a:xfrm>
          <a:prstGeom prst="rect">
            <a:avLst/>
          </a:prstGeom>
        </p:spPr>
      </p:pic>
      <p:sp>
        <p:nvSpPr>
          <p:cNvPr id="11" name="Tekstvak 10"/>
          <p:cNvSpPr txBox="1"/>
          <p:nvPr/>
        </p:nvSpPr>
        <p:spPr>
          <a:xfrm>
            <a:off x="6455936" y="5580894"/>
            <a:ext cx="914400" cy="584775"/>
          </a:xfrm>
          <a:prstGeom prst="rect">
            <a:avLst/>
          </a:prstGeom>
          <a:noFill/>
        </p:spPr>
        <p:txBody>
          <a:bodyPr wrap="square" rtlCol="0">
            <a:spAutoFit/>
          </a:bodyPr>
          <a:lstStyle/>
          <a:p>
            <a:r>
              <a:rPr lang="nl-NL" sz="3200" b="1" dirty="0" smtClean="0"/>
              <a:t>CM</a:t>
            </a:r>
            <a:r>
              <a:rPr lang="nl-NL" dirty="0" smtClean="0"/>
              <a:t> </a:t>
            </a:r>
            <a:endParaRPr lang="nl-NL" dirty="0"/>
          </a:p>
        </p:txBody>
      </p:sp>
      <p:sp>
        <p:nvSpPr>
          <p:cNvPr id="12" name="Tekstvak 11"/>
          <p:cNvSpPr txBox="1"/>
          <p:nvPr/>
        </p:nvSpPr>
        <p:spPr>
          <a:xfrm>
            <a:off x="3869322" y="6203896"/>
            <a:ext cx="2447080" cy="369332"/>
          </a:xfrm>
          <a:prstGeom prst="rect">
            <a:avLst/>
          </a:prstGeom>
          <a:noFill/>
        </p:spPr>
        <p:txBody>
          <a:bodyPr wrap="none" rtlCol="0">
            <a:spAutoFit/>
          </a:bodyPr>
          <a:lstStyle/>
          <a:p>
            <a:r>
              <a:rPr lang="nl-NL" dirty="0" smtClean="0"/>
              <a:t>Nieuw Amsterdams </a:t>
            </a:r>
            <a:r>
              <a:rPr lang="nl-NL" dirty="0"/>
              <a:t>P</a:t>
            </a:r>
            <a:r>
              <a:rPr lang="nl-NL" dirty="0" smtClean="0"/>
              <a:t>eil</a:t>
            </a:r>
            <a:endParaRPr lang="nl-NL" dirty="0"/>
          </a:p>
        </p:txBody>
      </p:sp>
    </p:spTree>
    <p:extLst>
      <p:ext uri="{BB962C8B-B14F-4D97-AF65-F5344CB8AC3E}">
        <p14:creationId xmlns:p14="http://schemas.microsoft.com/office/powerpoint/2010/main" val="6585265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125001" y="2098766"/>
            <a:ext cx="3506473" cy="11146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dirty="0" smtClean="0">
                <a:solidFill>
                  <a:schemeClr val="tx1"/>
                </a:solidFill>
              </a:rPr>
              <a:t>Waterkaarten</a:t>
            </a:r>
            <a:endParaRPr lang="nl-NL" dirty="0">
              <a:solidFill>
                <a:schemeClr val="tx1"/>
              </a:solidFill>
            </a:endParaRPr>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1050" y="421712"/>
            <a:ext cx="4760024" cy="5314970"/>
          </a:xfrm>
        </p:spPr>
      </p:pic>
      <p:sp>
        <p:nvSpPr>
          <p:cNvPr id="6" name="Rechthoek 5"/>
          <p:cNvSpPr/>
          <p:nvPr/>
        </p:nvSpPr>
        <p:spPr>
          <a:xfrm>
            <a:off x="448492" y="3850252"/>
            <a:ext cx="6096000" cy="2308324"/>
          </a:xfrm>
          <a:prstGeom prst="rect">
            <a:avLst/>
          </a:prstGeom>
        </p:spPr>
        <p:txBody>
          <a:bodyPr>
            <a:spAutoFit/>
          </a:bodyPr>
          <a:lstStyle/>
          <a:p>
            <a:r>
              <a:rPr lang="nl-NL" dirty="0"/>
              <a:t>Inclusief brugnummers met verwijzingen naar Wateralmanak 2 voor bedieningstijden</a:t>
            </a:r>
            <a:br>
              <a:rPr lang="nl-NL" dirty="0"/>
            </a:br>
            <a:r>
              <a:rPr lang="nl-NL" dirty="0"/>
              <a:t>- Inzetkaarten belangrijkste havens</a:t>
            </a:r>
            <a:br>
              <a:rPr lang="nl-NL" dirty="0"/>
            </a:br>
            <a:r>
              <a:rPr lang="nl-NL" dirty="0"/>
              <a:t>- Scheur- en watervast</a:t>
            </a:r>
            <a:br>
              <a:rPr lang="nl-NL" dirty="0"/>
            </a:br>
            <a:r>
              <a:rPr lang="nl-NL" dirty="0"/>
              <a:t>- Uitgebreide legenda; jachthavens, brandstofverkooppunten etc.</a:t>
            </a:r>
            <a:br>
              <a:rPr lang="nl-NL" dirty="0"/>
            </a:br>
            <a:r>
              <a:rPr lang="nl-NL" dirty="0"/>
              <a:t>- Schaal: </a:t>
            </a:r>
            <a:r>
              <a:rPr lang="nl-NL" dirty="0" smtClean="0"/>
              <a:t>1:100.000 (1cm = 1000m (1 km))</a:t>
            </a:r>
          </a:p>
          <a:p>
            <a:r>
              <a:rPr lang="nl-NL" dirty="0" smtClean="0"/>
              <a:t>-Schaal 1:50.000      (1cm + 500 m)</a:t>
            </a:r>
            <a:endParaRPr lang="nl-NL" dirty="0"/>
          </a:p>
        </p:txBody>
      </p:sp>
      <p:cxnSp>
        <p:nvCxnSpPr>
          <p:cNvPr id="9" name="Rechte verbindingslijn met pijl 8"/>
          <p:cNvCxnSpPr/>
          <p:nvPr/>
        </p:nvCxnSpPr>
        <p:spPr>
          <a:xfrm flipH="1" flipV="1">
            <a:off x="3766002" y="448492"/>
            <a:ext cx="18207" cy="1650274"/>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2"/>
          <p:cNvSpPr txBox="1"/>
          <p:nvPr/>
        </p:nvSpPr>
        <p:spPr>
          <a:xfrm>
            <a:off x="3915609" y="1914100"/>
            <a:ext cx="3054041" cy="369332"/>
          </a:xfrm>
          <a:prstGeom prst="rect">
            <a:avLst/>
          </a:prstGeom>
          <a:noFill/>
        </p:spPr>
        <p:txBody>
          <a:bodyPr wrap="none" rtlCol="0">
            <a:spAutoFit/>
          </a:bodyPr>
          <a:lstStyle/>
          <a:p>
            <a:r>
              <a:rPr lang="nl-NL" dirty="0" smtClean="0"/>
              <a:t>Wijzen altijd naar het noorden</a:t>
            </a:r>
            <a:endParaRPr lang="nl-NL" dirty="0"/>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15" name="Afbeelding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16" name="Afbeelding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0455" y="203851"/>
            <a:ext cx="1316129" cy="683770"/>
          </a:xfrm>
          <a:prstGeom prst="rect">
            <a:avLst/>
          </a:prstGeom>
        </p:spPr>
      </p:pic>
    </p:spTree>
    <p:extLst>
      <p:ext uri="{BB962C8B-B14F-4D97-AF65-F5344CB8AC3E}">
        <p14:creationId xmlns:p14="http://schemas.microsoft.com/office/powerpoint/2010/main" val="38717945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569" y="253600"/>
            <a:ext cx="4403944" cy="591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6701246" y="4767943"/>
            <a:ext cx="2500813" cy="1477328"/>
          </a:xfrm>
          <a:prstGeom prst="rect">
            <a:avLst/>
          </a:prstGeom>
          <a:noFill/>
        </p:spPr>
        <p:txBody>
          <a:bodyPr wrap="none" rtlCol="0">
            <a:spAutoFit/>
          </a:bodyPr>
          <a:lstStyle/>
          <a:p>
            <a:r>
              <a:rPr lang="nl-NL" dirty="0" smtClean="0"/>
              <a:t>75.000:100 = 750</a:t>
            </a:r>
          </a:p>
          <a:p>
            <a:endParaRPr lang="nl-NL" dirty="0"/>
          </a:p>
          <a:p>
            <a:r>
              <a:rPr lang="nl-NL" dirty="0" smtClean="0"/>
              <a:t>750 x 12 = 9000 M (9 km)</a:t>
            </a:r>
          </a:p>
          <a:p>
            <a:endParaRPr lang="nl-NL" dirty="0"/>
          </a:p>
          <a:p>
            <a:r>
              <a:rPr lang="nl-NL" dirty="0" smtClean="0"/>
              <a:t>9000:1852= 4,8 zeemijl </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0455" y="203851"/>
            <a:ext cx="1316129" cy="683770"/>
          </a:xfrm>
          <a:prstGeom prst="rect">
            <a:avLst/>
          </a:prstGeom>
        </p:spPr>
      </p:pic>
    </p:spTree>
    <p:extLst>
      <p:ext uri="{BB962C8B-B14F-4D97-AF65-F5344CB8AC3E}">
        <p14:creationId xmlns:p14="http://schemas.microsoft.com/office/powerpoint/2010/main" val="1290192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455" y="203851"/>
            <a:ext cx="1316129" cy="683770"/>
          </a:xfrm>
          <a:prstGeom prst="rect">
            <a:avLst/>
          </a:prstGeom>
        </p:spPr>
      </p:pic>
      <p:sp>
        <p:nvSpPr>
          <p:cNvPr id="7" name="Rechthoek 6"/>
          <p:cNvSpPr/>
          <p:nvPr/>
        </p:nvSpPr>
        <p:spPr>
          <a:xfrm>
            <a:off x="1789611" y="2060397"/>
            <a:ext cx="7824652" cy="1253164"/>
          </a:xfrm>
          <a:prstGeom prst="rect">
            <a:avLst/>
          </a:prstGeom>
        </p:spPr>
        <p:txBody>
          <a:bodyPr wrap="square">
            <a:spAutoFit/>
          </a:bodyPr>
          <a:lstStyle/>
          <a:p>
            <a:pPr>
              <a:lnSpc>
                <a:spcPct val="115000"/>
              </a:lnSpc>
              <a:spcAft>
                <a:spcPts val="800"/>
              </a:spcAft>
            </a:pPr>
            <a:r>
              <a:rPr lang="nl-NL" b="1" u="sng" dirty="0">
                <a:solidFill>
                  <a:srgbClr val="FF0000"/>
                </a:solidFill>
                <a:latin typeface="Arial" panose="020B0604020202020204" pitchFamily="34" charset="0"/>
                <a:ea typeface="Calibri" panose="020F0502020204030204" pitchFamily="34" charset="0"/>
                <a:cs typeface="Times New Roman" panose="02020603050405020304" pitchFamily="18" charset="0"/>
                <a:hlinkClick r:id="rId5"/>
              </a:rPr>
              <a:t>https://www.vaarbewijs.nl/proefexamens-vbi-openbaar/items/1.html</a:t>
            </a:r>
            <a:r>
              <a:rPr lang="nl-NL" b="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p>
          <a:p>
            <a:pPr>
              <a:lnSpc>
                <a:spcPct val="115000"/>
              </a:lnSpc>
              <a:spcAft>
                <a:spcPts val="800"/>
              </a:spcAft>
            </a:pPr>
            <a:r>
              <a:rPr lang="nl-NL"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p>
          <a:p>
            <a:pPr>
              <a:lnSpc>
                <a:spcPct val="115000"/>
              </a:lnSpc>
              <a:spcAft>
                <a:spcPts val="800"/>
              </a:spcAft>
            </a:pPr>
            <a:r>
              <a:rPr lang="nl-NL"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287600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15" name="Afbeelding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525" y="5965026"/>
            <a:ext cx="1355317" cy="847073"/>
          </a:xfrm>
          <a:prstGeom prst="rect">
            <a:avLst/>
          </a:prstGeom>
        </p:spPr>
      </p:pic>
      <p:pic>
        <p:nvPicPr>
          <p:cNvPr id="16" name="Afbeelding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455" y="203851"/>
            <a:ext cx="1316129" cy="683770"/>
          </a:xfrm>
          <a:prstGeom prst="rect">
            <a:avLst/>
          </a:prstGeom>
        </p:spPr>
      </p:pic>
      <p:sp>
        <p:nvSpPr>
          <p:cNvPr id="2" name="Tekstvak 1"/>
          <p:cNvSpPr txBox="1"/>
          <p:nvPr/>
        </p:nvSpPr>
        <p:spPr>
          <a:xfrm>
            <a:off x="1920240" y="3265714"/>
            <a:ext cx="1968809" cy="830997"/>
          </a:xfrm>
          <a:prstGeom prst="rect">
            <a:avLst/>
          </a:prstGeom>
          <a:noFill/>
        </p:spPr>
        <p:txBody>
          <a:bodyPr wrap="none" rtlCol="0">
            <a:spAutoFit/>
          </a:bodyPr>
          <a:lstStyle/>
          <a:p>
            <a:r>
              <a:rPr lang="nl-NL" sz="4800" dirty="0" smtClean="0"/>
              <a:t>Einde  </a:t>
            </a:r>
            <a:r>
              <a:rPr lang="nl-NL" dirty="0" smtClean="0"/>
              <a:t>  </a:t>
            </a:r>
            <a:endParaRPr lang="nl-NL" dirty="0"/>
          </a:p>
        </p:txBody>
      </p:sp>
      <p:sp>
        <p:nvSpPr>
          <p:cNvPr id="6" name="Rechthoek 5"/>
          <p:cNvSpPr/>
          <p:nvPr/>
        </p:nvSpPr>
        <p:spPr>
          <a:xfrm>
            <a:off x="3670663" y="2012550"/>
            <a:ext cx="7824652" cy="1253164"/>
          </a:xfrm>
          <a:prstGeom prst="rect">
            <a:avLst/>
          </a:prstGeom>
        </p:spPr>
        <p:txBody>
          <a:bodyPr wrap="square">
            <a:spAutoFit/>
          </a:bodyPr>
          <a:lstStyle/>
          <a:p>
            <a:pPr>
              <a:lnSpc>
                <a:spcPct val="115000"/>
              </a:lnSpc>
              <a:spcAft>
                <a:spcPts val="800"/>
              </a:spcAft>
            </a:pPr>
            <a:r>
              <a:rPr lang="nl-NL" b="1" u="sng" dirty="0">
                <a:solidFill>
                  <a:srgbClr val="FF0000"/>
                </a:solidFill>
                <a:latin typeface="Arial" panose="020B0604020202020204" pitchFamily="34" charset="0"/>
                <a:ea typeface="Calibri" panose="020F0502020204030204" pitchFamily="34" charset="0"/>
                <a:cs typeface="Times New Roman" panose="02020603050405020304" pitchFamily="18" charset="0"/>
                <a:hlinkClick r:id="rId5"/>
              </a:rPr>
              <a:t>https://www.vaarbewijs.nl/proefexamens-vbi-openbaar/items/1.html</a:t>
            </a:r>
            <a:r>
              <a:rPr lang="nl-NL" b="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p>
          <a:p>
            <a:pPr>
              <a:lnSpc>
                <a:spcPct val="115000"/>
              </a:lnSpc>
              <a:spcAft>
                <a:spcPts val="800"/>
              </a:spcAft>
            </a:pPr>
            <a:r>
              <a:rPr lang="nl-NL"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p>
          <a:p>
            <a:pPr>
              <a:lnSpc>
                <a:spcPct val="115000"/>
              </a:lnSpc>
              <a:spcAft>
                <a:spcPts val="800"/>
              </a:spcAft>
            </a:pPr>
            <a:r>
              <a:rPr lang="nl-NL"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34792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466027" y="1834071"/>
            <a:ext cx="8208912" cy="1785104"/>
          </a:xfrm>
          <a:prstGeom prst="rect">
            <a:avLst/>
          </a:prstGeom>
        </p:spPr>
        <p:txBody>
          <a:bodyPr wrap="square">
            <a:spAutoFit/>
          </a:bodyPr>
          <a:lstStyle/>
          <a:p>
            <a:r>
              <a:rPr lang="nl-NL" sz="2200" b="1" dirty="0">
                <a:latin typeface="Tahoma" panose="020B0604030504040204" pitchFamily="34" charset="0"/>
                <a:ea typeface="Tahoma" panose="020B0604030504040204" pitchFamily="34" charset="0"/>
                <a:cs typeface="Tahoma" panose="020B0604030504040204" pitchFamily="34" charset="0"/>
              </a:rPr>
              <a:t>Lateraal</a:t>
            </a:r>
          </a:p>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Dit is de aanduiding voor het betonningssysteem dat aangeeft waar je veilig kunt varen. Al de boeien en tonnen in de vaargeul behoren tot het laterale systeem. </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6751" y="6010927"/>
            <a:ext cx="1355317" cy="847073"/>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8008" y="0"/>
            <a:ext cx="1316129" cy="683770"/>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306" y="3796937"/>
            <a:ext cx="4699000" cy="2895600"/>
          </a:xfrm>
          <a:prstGeom prst="rect">
            <a:avLst/>
          </a:prstGeom>
        </p:spPr>
      </p:pic>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562" y="6010927"/>
            <a:ext cx="1355317" cy="847073"/>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8819" y="0"/>
            <a:ext cx="1316129" cy="683770"/>
          </a:xfrm>
          <a:prstGeom prst="rect">
            <a:avLst/>
          </a:prstGeom>
        </p:spPr>
      </p:pic>
    </p:spTree>
    <p:extLst>
      <p:ext uri="{BB962C8B-B14F-4D97-AF65-F5344CB8AC3E}">
        <p14:creationId xmlns:p14="http://schemas.microsoft.com/office/powerpoint/2010/main" val="926868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Rode en groene boeien</a:t>
            </a:r>
            <a:endParaRPr lang="nl-NL" dirty="0"/>
          </a:p>
        </p:txBody>
      </p:sp>
      <p:sp>
        <p:nvSpPr>
          <p:cNvPr id="3" name="Tijdelijke aanduiding voor inhoud 2"/>
          <p:cNvSpPr>
            <a:spLocks noGrp="1"/>
          </p:cNvSpPr>
          <p:nvPr>
            <p:ph idx="1"/>
          </p:nvPr>
        </p:nvSpPr>
        <p:spPr>
          <a:xfrm>
            <a:off x="1981200" y="2420889"/>
            <a:ext cx="6203032" cy="3705275"/>
          </a:xfrm>
        </p:spPr>
        <p:txBody>
          <a:bodyPr/>
          <a:lstStyle/>
          <a:p>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7709" y="2045955"/>
            <a:ext cx="5356949" cy="422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562" y="6010927"/>
            <a:ext cx="1355317" cy="847073"/>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819" y="0"/>
            <a:ext cx="1316129" cy="683770"/>
          </a:xfrm>
          <a:prstGeom prst="rect">
            <a:avLst/>
          </a:prstGeom>
        </p:spPr>
      </p:pic>
    </p:spTree>
    <p:extLst>
      <p:ext uri="{BB962C8B-B14F-4D97-AF65-F5344CB8AC3E}">
        <p14:creationId xmlns:p14="http://schemas.microsoft.com/office/powerpoint/2010/main" val="252345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Rode en groene boeien</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730" y="1567543"/>
            <a:ext cx="7877136" cy="3987800"/>
          </a:xfr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562" y="6010927"/>
            <a:ext cx="1355317" cy="847073"/>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819" y="0"/>
            <a:ext cx="1316129" cy="683770"/>
          </a:xfrm>
          <a:prstGeom prst="rect">
            <a:avLst/>
          </a:prstGeom>
        </p:spPr>
      </p:pic>
    </p:spTree>
    <p:extLst>
      <p:ext uri="{BB962C8B-B14F-4D97-AF65-F5344CB8AC3E}">
        <p14:creationId xmlns:p14="http://schemas.microsoft.com/office/powerpoint/2010/main" val="3977411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Rode en groene boeien</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2111" y="91440"/>
            <a:ext cx="6442075" cy="6442075"/>
          </a:xfr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562" y="6010927"/>
            <a:ext cx="1355317" cy="847073"/>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819" y="0"/>
            <a:ext cx="1316129" cy="683770"/>
          </a:xfrm>
          <a:prstGeom prst="rect">
            <a:avLst/>
          </a:prstGeom>
        </p:spPr>
      </p:pic>
    </p:spTree>
    <p:extLst>
      <p:ext uri="{BB962C8B-B14F-4D97-AF65-F5344CB8AC3E}">
        <p14:creationId xmlns:p14="http://schemas.microsoft.com/office/powerpoint/2010/main" val="1954801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13486" y="756234"/>
            <a:ext cx="3610320" cy="5170646"/>
          </a:xfrm>
          <a:prstGeom prst="rect">
            <a:avLst/>
          </a:prstGeom>
        </p:spPr>
        <p:txBody>
          <a:bodyPr wrap="square">
            <a:spAutoFit/>
          </a:bodyPr>
          <a:lstStyle/>
          <a:p>
            <a:r>
              <a:rPr lang="nl-NL" sz="2200" dirty="0">
                <a:latin typeface="Tahoma" panose="020B0604030504040204" pitchFamily="34" charset="0"/>
                <a:ea typeface="Tahoma" panose="020B0604030504040204" pitchFamily="34" charset="0"/>
                <a:cs typeface="Tahoma" panose="020B0604030504040204" pitchFamily="34" charset="0"/>
              </a:rPr>
              <a:t>Nummering en namen</a:t>
            </a:r>
          </a:p>
          <a:p>
            <a:endParaRPr lang="nl-NL" sz="2200" dirty="0">
              <a:latin typeface="Tahoma" panose="020B0604030504040204" pitchFamily="34" charset="0"/>
              <a:ea typeface="Tahoma" panose="020B0604030504040204" pitchFamily="34" charset="0"/>
              <a:cs typeface="Tahoma" panose="020B0604030504040204" pitchFamily="34" charset="0"/>
            </a:endParaRPr>
          </a:p>
          <a:p>
            <a:endParaRPr lang="nl-NL" sz="2200" dirty="0">
              <a:latin typeface="Tahoma" panose="020B0604030504040204" pitchFamily="34" charset="0"/>
              <a:ea typeface="Tahoma" panose="020B0604030504040204" pitchFamily="34" charset="0"/>
              <a:cs typeface="Tahoma" panose="020B0604030504040204" pitchFamily="34" charset="0"/>
            </a:endParaRPr>
          </a:p>
          <a:p>
            <a:r>
              <a:rPr lang="nl-NL" sz="2200" dirty="0">
                <a:latin typeface="Tahoma" panose="020B0604030504040204" pitchFamily="34" charset="0"/>
                <a:ea typeface="Tahoma" panose="020B0604030504040204" pitchFamily="34" charset="0"/>
                <a:cs typeface="Tahoma" panose="020B0604030504040204" pitchFamily="34" charset="0"/>
              </a:rPr>
              <a:t>Rode tonnen en boeien hebben de even en de groene de oneven nummers en deze nummering is vanaf zee land inwaarts optellend (van beneden naar boven, dus tegen de stroom in). Tevens is de naam (een afkorting) van het vaargebied erop vermeld.</a:t>
            </a:r>
          </a:p>
          <a:p>
            <a:endParaRPr lang="nl-NL" sz="2200" dirty="0">
              <a:latin typeface="Tahoma" panose="020B0604030504040204" pitchFamily="34" charset="0"/>
              <a:ea typeface="Tahoma" panose="020B0604030504040204" pitchFamily="34" charset="0"/>
              <a:cs typeface="Tahoma" panose="020B0604030504040204" pitchFamily="34" charset="0"/>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262" y="1060143"/>
            <a:ext cx="6000431" cy="4562827"/>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 y="6165669"/>
            <a:ext cx="1939290" cy="64643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562" y="6010927"/>
            <a:ext cx="1355317" cy="84707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819" y="0"/>
            <a:ext cx="1316129" cy="683770"/>
          </a:xfrm>
          <a:prstGeom prst="rect">
            <a:avLst/>
          </a:prstGeom>
        </p:spPr>
      </p:pic>
    </p:spTree>
    <p:extLst>
      <p:ext uri="{BB962C8B-B14F-4D97-AF65-F5344CB8AC3E}">
        <p14:creationId xmlns:p14="http://schemas.microsoft.com/office/powerpoint/2010/main" val="1085433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290</TotalTime>
  <Words>794</Words>
  <Application>Microsoft Office PowerPoint</Application>
  <PresentationFormat>Breedbeeld</PresentationFormat>
  <Paragraphs>121</Paragraphs>
  <Slides>46</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46</vt:i4>
      </vt:variant>
    </vt:vector>
  </HeadingPairs>
  <TitlesOfParts>
    <vt:vector size="53" baseType="lpstr">
      <vt:lpstr>Arial</vt:lpstr>
      <vt:lpstr>Calibri</vt:lpstr>
      <vt:lpstr>Corbel</vt:lpstr>
      <vt:lpstr>Tahoma</vt:lpstr>
      <vt:lpstr>Times New Roman</vt:lpstr>
      <vt:lpstr>Wingdings 2</vt:lpstr>
      <vt:lpstr>Frame</vt:lpstr>
      <vt:lpstr>Les 3  Klein vaarbewijs 1 en 2</vt:lpstr>
      <vt:lpstr>Inhoud  </vt:lpstr>
      <vt:lpstr>PowerPoint-presentatie</vt:lpstr>
      <vt:lpstr>PowerPoint-presentatie</vt:lpstr>
      <vt:lpstr>PowerPoint-presentatie</vt:lpstr>
      <vt:lpstr>Rode en groene boeien</vt:lpstr>
      <vt:lpstr>Rode en groene boeien</vt:lpstr>
      <vt:lpstr>Rode en groene boeien</vt:lpstr>
      <vt:lpstr>PowerPoint-presentatie</vt:lpstr>
      <vt:lpstr>PowerPoint-presentatie</vt:lpstr>
      <vt:lpstr>PowerPoint-presentatie</vt:lpstr>
      <vt:lpstr>PowerPoint-presentatie</vt:lpstr>
      <vt:lpstr>PowerPoint-presentatie</vt:lpstr>
      <vt:lpstr>Scheidingstonnen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Kardinale markering </vt:lpstr>
      <vt:lpstr>PowerPoint-presentatie</vt:lpstr>
      <vt:lpstr>PowerPoint-presentatie</vt:lpstr>
      <vt:lpstr>PowerPoint-presentatie</vt:lpstr>
      <vt:lpstr>PowerPoint-presentatie</vt:lpstr>
      <vt:lpstr>PowerPoint-presentatie</vt:lpstr>
      <vt:lpstr>LFI = lange flits ( 2 seconden) Fl = (flits 1 sec) Q = korte flits (1sec) VQ = zeer korte flits ½ seconde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Waterkaarten en brughoogten In decimeters</vt:lpstr>
      <vt:lpstr>NAP </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laptop</dc:creator>
  <cp:lastModifiedBy>William Dekker</cp:lastModifiedBy>
  <cp:revision>37</cp:revision>
  <dcterms:created xsi:type="dcterms:W3CDTF">2017-05-15T13:21:16Z</dcterms:created>
  <dcterms:modified xsi:type="dcterms:W3CDTF">2018-05-29T12:39:02Z</dcterms:modified>
</cp:coreProperties>
</file>